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2"/>
    <p:sldId id="281" r:id="rId3"/>
    <p:sldId id="284" r:id="rId4"/>
    <p:sldId id="296" r:id="rId5"/>
    <p:sldId id="285" r:id="rId6"/>
    <p:sldId id="297" r:id="rId7"/>
    <p:sldId id="286" r:id="rId8"/>
    <p:sldId id="298" r:id="rId9"/>
    <p:sldId id="287" r:id="rId10"/>
    <p:sldId id="299" r:id="rId11"/>
    <p:sldId id="288" r:id="rId12"/>
    <p:sldId id="300" r:id="rId13"/>
    <p:sldId id="289" r:id="rId14"/>
    <p:sldId id="304" r:id="rId15"/>
    <p:sldId id="290" r:id="rId16"/>
    <p:sldId id="291" r:id="rId17"/>
    <p:sldId id="294" r:id="rId18"/>
    <p:sldId id="303" r:id="rId19"/>
    <p:sldId id="292" r:id="rId20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2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9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17EAD-4A2C-4240-BF8C-1D94467FF50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E82EFA-95D0-416E-B840-950838F8D214}">
      <dgm:prSet phldrT="[Текст]" custT="1"/>
      <dgm:spPr/>
      <dgm:t>
        <a:bodyPr/>
        <a:lstStyle/>
        <a:p>
          <a:r>
            <a:rPr lang="ru-RU" sz="1200" dirty="0" smtClean="0"/>
            <a:t>Установление масштаба проблемы</a:t>
          </a:r>
        </a:p>
        <a:p>
          <a:r>
            <a:rPr lang="ru-RU" sz="1100" dirty="0" smtClean="0"/>
            <a:t>Коррекция списков пропавших без вести на Северном Кавказе</a:t>
          </a:r>
          <a:endParaRPr lang="ru-RU" sz="1100" dirty="0"/>
        </a:p>
      </dgm:t>
    </dgm:pt>
    <dgm:pt modelId="{156A758D-24EC-466F-A41C-9B114F1DBC79}" type="parTrans" cxnId="{2E546454-81F5-4F08-88B4-A2179E3FED7E}">
      <dgm:prSet/>
      <dgm:spPr/>
      <dgm:t>
        <a:bodyPr/>
        <a:lstStyle/>
        <a:p>
          <a:endParaRPr lang="ru-RU"/>
        </a:p>
      </dgm:t>
    </dgm:pt>
    <dgm:pt modelId="{8E6D3E2B-3788-476B-82AB-78F87076BCEA}" type="sibTrans" cxnId="{2E546454-81F5-4F08-88B4-A2179E3FED7E}">
      <dgm:prSet/>
      <dgm:spPr/>
      <dgm:t>
        <a:bodyPr/>
        <a:lstStyle/>
        <a:p>
          <a:endParaRPr lang="ru-RU"/>
        </a:p>
      </dgm:t>
    </dgm:pt>
    <dgm:pt modelId="{E281B7D1-3057-4D7A-9ACA-28C7191E45E5}">
      <dgm:prSet phldrT="[Текст]" custT="1"/>
      <dgm:spPr/>
      <dgm:t>
        <a:bodyPr/>
        <a:lstStyle/>
        <a:p>
          <a:endParaRPr lang="ru-RU" sz="900" dirty="0" smtClean="0"/>
        </a:p>
        <a:p>
          <a:endParaRPr lang="ru-RU" sz="1000" dirty="0" smtClean="0"/>
        </a:p>
        <a:p>
          <a:r>
            <a:rPr lang="ru-RU" sz="1000" dirty="0" smtClean="0"/>
            <a:t>Изучение возможностей генетической идентификации в  установлении судеб пропавших без вести                      </a:t>
          </a:r>
        </a:p>
        <a:p>
          <a:r>
            <a:rPr lang="ru-RU" sz="1000" dirty="0" smtClean="0"/>
            <a:t> База данных ДНК родственников.                         </a:t>
          </a:r>
        </a:p>
        <a:p>
          <a:endParaRPr lang="ru-RU" sz="1400" dirty="0" smtClean="0"/>
        </a:p>
        <a:p>
          <a:endParaRPr lang="ru-RU" sz="1400" dirty="0" smtClean="0"/>
        </a:p>
      </dgm:t>
    </dgm:pt>
    <dgm:pt modelId="{3B352DC7-6EE1-48B9-97B2-1987F0388BCC}" type="parTrans" cxnId="{55A2744B-09E3-4354-9104-85254411A456}">
      <dgm:prSet/>
      <dgm:spPr/>
      <dgm:t>
        <a:bodyPr/>
        <a:lstStyle/>
        <a:p>
          <a:endParaRPr lang="ru-RU"/>
        </a:p>
      </dgm:t>
    </dgm:pt>
    <dgm:pt modelId="{A277FA07-6D52-4A71-96D2-301DE6C61046}" type="sibTrans" cxnId="{55A2744B-09E3-4354-9104-85254411A456}">
      <dgm:prSet/>
      <dgm:spPr/>
      <dgm:t>
        <a:bodyPr/>
        <a:lstStyle/>
        <a:p>
          <a:endParaRPr lang="ru-RU"/>
        </a:p>
      </dgm:t>
    </dgm:pt>
    <dgm:pt modelId="{185A45CE-9651-4FEE-84EE-6E2FFE4C4CF7}">
      <dgm:prSet phldrT="[Текст]" custT="1"/>
      <dgm:spPr/>
      <dgm:t>
        <a:bodyPr/>
        <a:lstStyle/>
        <a:p>
          <a:r>
            <a:rPr lang="ru-RU" sz="1100" dirty="0" smtClean="0"/>
            <a:t>Работа в пилотном варианте</a:t>
          </a:r>
        </a:p>
        <a:p>
          <a:r>
            <a:rPr lang="ru-RU" sz="1100" dirty="0" smtClean="0"/>
            <a:t>Розыск пропавших в осетино-ингушском конфликте 1992 г.</a:t>
          </a:r>
          <a:endParaRPr lang="ru-RU" sz="1100" dirty="0"/>
        </a:p>
      </dgm:t>
    </dgm:pt>
    <dgm:pt modelId="{4CFBB6F1-46B2-479E-8611-5255C47C2EBC}" type="parTrans" cxnId="{825985F7-8EDB-41D4-8D16-3D27D82B566C}">
      <dgm:prSet/>
      <dgm:spPr/>
      <dgm:t>
        <a:bodyPr/>
        <a:lstStyle/>
        <a:p>
          <a:endParaRPr lang="ru-RU"/>
        </a:p>
      </dgm:t>
    </dgm:pt>
    <dgm:pt modelId="{B648A62D-6F41-441E-8116-9210222E3E98}" type="sibTrans" cxnId="{825985F7-8EDB-41D4-8D16-3D27D82B566C}">
      <dgm:prSet/>
      <dgm:spPr/>
      <dgm:t>
        <a:bodyPr/>
        <a:lstStyle/>
        <a:p>
          <a:endParaRPr lang="ru-RU"/>
        </a:p>
      </dgm:t>
    </dgm:pt>
    <dgm:pt modelId="{1D745167-AAB5-49F4-83F1-4E0ACD531802}">
      <dgm:prSet phldrT="[Текст]" custT="1"/>
      <dgm:spPr/>
      <dgm:t>
        <a:bodyPr/>
        <a:lstStyle/>
        <a:p>
          <a:r>
            <a:rPr lang="ru-RU" sz="1100" dirty="0" smtClean="0"/>
            <a:t>Субъекты процесса</a:t>
          </a:r>
          <a:r>
            <a:rPr lang="en-US" sz="1100" dirty="0" smtClean="0"/>
            <a:t>: </a:t>
          </a:r>
          <a:r>
            <a:rPr lang="ru-RU" sz="1100" dirty="0" smtClean="0"/>
            <a:t>МВД, Минздрав, МО, СК России, ФСБ России</a:t>
          </a:r>
          <a:endParaRPr lang="en-US" sz="1100" dirty="0" smtClean="0"/>
        </a:p>
        <a:p>
          <a:endParaRPr lang="ru-RU" sz="1100" dirty="0" smtClean="0"/>
        </a:p>
        <a:p>
          <a:r>
            <a:rPr lang="ru-RU" sz="1100" dirty="0" smtClean="0"/>
            <a:t>Работа в ручном режиме</a:t>
          </a:r>
        </a:p>
        <a:p>
          <a:endParaRPr lang="ru-RU" sz="900" dirty="0" smtClean="0"/>
        </a:p>
        <a:p>
          <a:endParaRPr lang="ru-RU" sz="900" dirty="0" smtClean="0"/>
        </a:p>
        <a:p>
          <a:endParaRPr lang="ru-RU" sz="900" dirty="0"/>
        </a:p>
      </dgm:t>
    </dgm:pt>
    <dgm:pt modelId="{FF9D56AA-A947-47BF-AA22-BBC6AB905437}" type="parTrans" cxnId="{42C377A8-8DC2-49B0-8494-986DB53A1D3F}">
      <dgm:prSet/>
      <dgm:spPr/>
      <dgm:t>
        <a:bodyPr/>
        <a:lstStyle/>
        <a:p>
          <a:endParaRPr lang="ru-RU"/>
        </a:p>
      </dgm:t>
    </dgm:pt>
    <dgm:pt modelId="{EC364BF7-9D94-46DF-BB6C-4056973AFE2C}" type="sibTrans" cxnId="{42C377A8-8DC2-49B0-8494-986DB53A1D3F}">
      <dgm:prSet/>
      <dgm:spPr/>
      <dgm:t>
        <a:bodyPr/>
        <a:lstStyle/>
        <a:p>
          <a:endParaRPr lang="ru-RU"/>
        </a:p>
      </dgm:t>
    </dgm:pt>
    <dgm:pt modelId="{2C80BA53-89BD-4C55-A78E-48CC4DB28178}">
      <dgm:prSet phldrT="[Текст]" custT="1"/>
      <dgm:spPr/>
      <dgm:t>
        <a:bodyPr/>
        <a:lstStyle/>
        <a:p>
          <a:r>
            <a:rPr lang="ru-RU" sz="1100" dirty="0" smtClean="0"/>
            <a:t>Межведомственная рабочая группа</a:t>
          </a:r>
        </a:p>
        <a:p>
          <a:r>
            <a:rPr lang="ru-RU" sz="1100" dirty="0" smtClean="0"/>
            <a:t>Установление порядка использования в розыске геномной информации</a:t>
          </a:r>
        </a:p>
      </dgm:t>
    </dgm:pt>
    <dgm:pt modelId="{2EFC48BA-578A-413C-A44E-5EAC98F8757A}" type="parTrans" cxnId="{A043E32C-FADA-4550-A94C-E76CE11A2E49}">
      <dgm:prSet/>
      <dgm:spPr/>
      <dgm:t>
        <a:bodyPr/>
        <a:lstStyle/>
        <a:p>
          <a:endParaRPr lang="ru-RU"/>
        </a:p>
      </dgm:t>
    </dgm:pt>
    <dgm:pt modelId="{F2C04BF6-F3B0-40A8-979E-F7340FCF5BFD}" type="sibTrans" cxnId="{A043E32C-FADA-4550-A94C-E76CE11A2E49}">
      <dgm:prSet/>
      <dgm:spPr/>
      <dgm:t>
        <a:bodyPr/>
        <a:lstStyle/>
        <a:p>
          <a:endParaRPr lang="ru-RU"/>
        </a:p>
      </dgm:t>
    </dgm:pt>
    <dgm:pt modelId="{554C3BB7-B3A2-4D12-A093-49BDEADCC2A0}">
      <dgm:prSet custT="1"/>
      <dgm:spPr/>
      <dgm:t>
        <a:bodyPr/>
        <a:lstStyle/>
        <a:p>
          <a:r>
            <a:rPr lang="ru-RU" sz="1100" dirty="0" smtClean="0"/>
            <a:t>Федеральная база данных геномной информации.  Оперативные учеты геномной идентификации на Северном Кавказе</a:t>
          </a:r>
        </a:p>
        <a:p>
          <a:r>
            <a:rPr lang="ru-RU" sz="1600" dirty="0" smtClean="0"/>
            <a:t> </a:t>
          </a:r>
          <a:endParaRPr lang="ru-RU" sz="1000" dirty="0"/>
        </a:p>
      </dgm:t>
    </dgm:pt>
    <dgm:pt modelId="{355775E4-B1D6-4000-AF8E-0132F58B59C9}" type="parTrans" cxnId="{BC6603E5-544E-4F2E-92AE-3A23BCA33239}">
      <dgm:prSet/>
      <dgm:spPr/>
      <dgm:t>
        <a:bodyPr/>
        <a:lstStyle/>
        <a:p>
          <a:endParaRPr lang="ru-RU"/>
        </a:p>
      </dgm:t>
    </dgm:pt>
    <dgm:pt modelId="{CAD0AF8B-02B4-4762-8B5F-E345560F5DB0}" type="sibTrans" cxnId="{BC6603E5-544E-4F2E-92AE-3A23BCA33239}">
      <dgm:prSet/>
      <dgm:spPr/>
      <dgm:t>
        <a:bodyPr/>
        <a:lstStyle/>
        <a:p>
          <a:endParaRPr lang="ru-RU"/>
        </a:p>
      </dgm:t>
    </dgm:pt>
    <dgm:pt modelId="{54181E27-B408-4197-8EA2-D1181F1AE310}">
      <dgm:prSet custT="1"/>
      <dgm:spPr/>
      <dgm:t>
        <a:bodyPr/>
        <a:lstStyle/>
        <a:p>
          <a:r>
            <a:rPr lang="ru-RU" sz="800" dirty="0" smtClean="0"/>
            <a:t>Эксгумация,</a:t>
          </a:r>
          <a:r>
            <a:rPr lang="ru-RU" sz="800" baseline="0" dirty="0" smtClean="0"/>
            <a:t> захоронение останков по местным обычаям на Северном Кавказе. Взаимодействие государственных структур с общественными организациями по вопросам поддержки родственников.</a:t>
          </a:r>
          <a:endParaRPr lang="ru-RU" sz="1100" dirty="0"/>
        </a:p>
      </dgm:t>
    </dgm:pt>
    <dgm:pt modelId="{62D10731-B77D-40AC-A61A-D21DE527EAE2}" type="parTrans" cxnId="{B62EC03C-7CE5-42B8-B965-6D46DE84C63B}">
      <dgm:prSet/>
      <dgm:spPr/>
      <dgm:t>
        <a:bodyPr/>
        <a:lstStyle/>
        <a:p>
          <a:endParaRPr lang="ru-RU"/>
        </a:p>
      </dgm:t>
    </dgm:pt>
    <dgm:pt modelId="{EA5314A8-9185-477B-9932-FBE1381D6D5D}" type="sibTrans" cxnId="{B62EC03C-7CE5-42B8-B965-6D46DE84C63B}">
      <dgm:prSet/>
      <dgm:spPr/>
      <dgm:t>
        <a:bodyPr/>
        <a:lstStyle/>
        <a:p>
          <a:endParaRPr lang="ru-RU"/>
        </a:p>
      </dgm:t>
    </dgm:pt>
    <dgm:pt modelId="{838B6614-804F-47C1-B8F6-8F95BF9E0F94}">
      <dgm:prSet custT="1"/>
      <dgm:spPr/>
      <dgm:t>
        <a:bodyPr/>
        <a:lstStyle/>
        <a:p>
          <a:r>
            <a:rPr lang="ru-RU" sz="900" dirty="0" smtClean="0"/>
            <a:t>Единый механизм розыска Программное обеспечение. Координация и взаимодействие субъектов розыска. Взаимодействие государственных структур с общественными организациями  по вопросам поддержки родственников</a:t>
          </a:r>
        </a:p>
        <a:p>
          <a:endParaRPr lang="ru-RU" sz="900" dirty="0"/>
        </a:p>
      </dgm:t>
    </dgm:pt>
    <dgm:pt modelId="{4A5E8B9E-6CD1-49A5-A674-B2A7255F9F70}" type="parTrans" cxnId="{892793AB-0C65-4769-A20E-E044CCB5DDE8}">
      <dgm:prSet/>
      <dgm:spPr/>
      <dgm:t>
        <a:bodyPr/>
        <a:lstStyle/>
        <a:p>
          <a:endParaRPr lang="ru-RU"/>
        </a:p>
      </dgm:t>
    </dgm:pt>
    <dgm:pt modelId="{422DB66D-0290-47C8-BBB9-4C41D6C32BAB}" type="sibTrans" cxnId="{892793AB-0C65-4769-A20E-E044CCB5DDE8}">
      <dgm:prSet/>
      <dgm:spPr/>
      <dgm:t>
        <a:bodyPr/>
        <a:lstStyle/>
        <a:p>
          <a:endParaRPr lang="ru-RU"/>
        </a:p>
      </dgm:t>
    </dgm:pt>
    <dgm:pt modelId="{47CD68ED-6B6A-4F0D-8EB5-7CCDB0DF095C}">
      <dgm:prSet/>
      <dgm:spPr/>
      <dgm:t>
        <a:bodyPr/>
        <a:lstStyle/>
        <a:p>
          <a:endParaRPr lang="ru-RU" sz="600" dirty="0"/>
        </a:p>
      </dgm:t>
    </dgm:pt>
    <dgm:pt modelId="{FD50E672-105F-4AC1-9860-1E406ED5F006}" type="parTrans" cxnId="{80746EB0-C11B-4427-9F71-CA20AC41DCF2}">
      <dgm:prSet/>
      <dgm:spPr/>
      <dgm:t>
        <a:bodyPr/>
        <a:lstStyle/>
        <a:p>
          <a:endParaRPr lang="ru-RU"/>
        </a:p>
      </dgm:t>
    </dgm:pt>
    <dgm:pt modelId="{A0FEFB5C-5340-49E3-B91A-E8DB9578C411}" type="sibTrans" cxnId="{80746EB0-C11B-4427-9F71-CA20AC41DCF2}">
      <dgm:prSet/>
      <dgm:spPr/>
      <dgm:t>
        <a:bodyPr/>
        <a:lstStyle/>
        <a:p>
          <a:endParaRPr lang="ru-RU"/>
        </a:p>
      </dgm:t>
    </dgm:pt>
    <dgm:pt modelId="{9F1DFB83-8070-4FAA-8A2D-7AB4AC2334F3}">
      <dgm:prSet/>
      <dgm:spPr/>
      <dgm:t>
        <a:bodyPr/>
        <a:lstStyle/>
        <a:p>
          <a:endParaRPr lang="ru-RU" sz="600" dirty="0"/>
        </a:p>
      </dgm:t>
    </dgm:pt>
    <dgm:pt modelId="{5DC19E70-4D62-4F95-8DED-D4301AE6C3B5}" type="parTrans" cxnId="{08BD2689-671C-4EBA-884E-9315F845B582}">
      <dgm:prSet/>
      <dgm:spPr/>
      <dgm:t>
        <a:bodyPr/>
        <a:lstStyle/>
        <a:p>
          <a:endParaRPr lang="ru-RU"/>
        </a:p>
      </dgm:t>
    </dgm:pt>
    <dgm:pt modelId="{76004585-898E-4EA6-9BC3-D1079A9DBCA4}" type="sibTrans" cxnId="{08BD2689-671C-4EBA-884E-9315F845B582}">
      <dgm:prSet/>
      <dgm:spPr/>
      <dgm:t>
        <a:bodyPr/>
        <a:lstStyle/>
        <a:p>
          <a:endParaRPr lang="ru-RU"/>
        </a:p>
      </dgm:t>
    </dgm:pt>
    <dgm:pt modelId="{CD87E1F4-4D0F-49D6-B110-3C27774298C1}">
      <dgm:prSet custT="1"/>
      <dgm:spPr/>
      <dgm:t>
        <a:bodyPr/>
        <a:lstStyle/>
        <a:p>
          <a:endParaRPr lang="ru-RU" sz="900" dirty="0"/>
        </a:p>
      </dgm:t>
    </dgm:pt>
    <dgm:pt modelId="{9176E713-7752-4FB7-A614-3140553014FA}" type="parTrans" cxnId="{834D99CB-D8E3-4107-AEBA-58678EB284D3}">
      <dgm:prSet/>
      <dgm:spPr/>
      <dgm:t>
        <a:bodyPr/>
        <a:lstStyle/>
        <a:p>
          <a:endParaRPr lang="ru-RU"/>
        </a:p>
      </dgm:t>
    </dgm:pt>
    <dgm:pt modelId="{36B87DE7-C463-47D0-9891-3055F8C3EE57}" type="sibTrans" cxnId="{834D99CB-D8E3-4107-AEBA-58678EB284D3}">
      <dgm:prSet/>
      <dgm:spPr/>
      <dgm:t>
        <a:bodyPr/>
        <a:lstStyle/>
        <a:p>
          <a:endParaRPr lang="ru-RU"/>
        </a:p>
      </dgm:t>
    </dgm:pt>
    <dgm:pt modelId="{E74B22B5-94A8-4E46-92E8-736C3032C76D}">
      <dgm:prSet/>
      <dgm:spPr/>
      <dgm:t>
        <a:bodyPr/>
        <a:lstStyle/>
        <a:p>
          <a:endParaRPr lang="ru-RU" sz="700" dirty="0"/>
        </a:p>
      </dgm:t>
    </dgm:pt>
    <dgm:pt modelId="{4367EA4A-4DC4-4F28-9A81-66E9EF387708}" type="parTrans" cxnId="{0CDA5BC6-F00B-4E49-823F-E205BBF03C42}">
      <dgm:prSet/>
      <dgm:spPr/>
      <dgm:t>
        <a:bodyPr/>
        <a:lstStyle/>
        <a:p>
          <a:endParaRPr lang="ru-RU"/>
        </a:p>
      </dgm:t>
    </dgm:pt>
    <dgm:pt modelId="{EF675479-40BE-4200-8F05-A4E709BD4E66}" type="sibTrans" cxnId="{0CDA5BC6-F00B-4E49-823F-E205BBF03C42}">
      <dgm:prSet/>
      <dgm:spPr/>
      <dgm:t>
        <a:bodyPr/>
        <a:lstStyle/>
        <a:p>
          <a:endParaRPr lang="ru-RU"/>
        </a:p>
      </dgm:t>
    </dgm:pt>
    <dgm:pt modelId="{E4C7B582-7954-4B51-9140-FA172E379143}">
      <dgm:prSet/>
      <dgm:spPr/>
      <dgm:t>
        <a:bodyPr/>
        <a:lstStyle/>
        <a:p>
          <a:endParaRPr lang="ru-RU" sz="700" dirty="0"/>
        </a:p>
      </dgm:t>
    </dgm:pt>
    <dgm:pt modelId="{81731EC5-26C4-4E12-B5E1-A9BA995B26C6}" type="parTrans" cxnId="{D32BD2FB-8B08-4559-BF70-20B71D9E20A8}">
      <dgm:prSet/>
      <dgm:spPr/>
      <dgm:t>
        <a:bodyPr/>
        <a:lstStyle/>
        <a:p>
          <a:endParaRPr lang="ru-RU"/>
        </a:p>
      </dgm:t>
    </dgm:pt>
    <dgm:pt modelId="{2B64D167-9376-48DC-9A86-4DDB8DEDFB0B}" type="sibTrans" cxnId="{D32BD2FB-8B08-4559-BF70-20B71D9E20A8}">
      <dgm:prSet/>
      <dgm:spPr/>
      <dgm:t>
        <a:bodyPr/>
        <a:lstStyle/>
        <a:p>
          <a:endParaRPr lang="ru-RU"/>
        </a:p>
      </dgm:t>
    </dgm:pt>
    <dgm:pt modelId="{8BC0D862-C6C6-4ADD-9B36-040BBA019344}">
      <dgm:prSet/>
      <dgm:spPr/>
      <dgm:t>
        <a:bodyPr/>
        <a:lstStyle/>
        <a:p>
          <a:endParaRPr lang="ru-RU" sz="700" dirty="0"/>
        </a:p>
      </dgm:t>
    </dgm:pt>
    <dgm:pt modelId="{B7F24411-648C-4FFC-BB84-EBE047FC08CC}" type="parTrans" cxnId="{33707D60-6045-43A7-A3F3-9B6D521279E1}">
      <dgm:prSet/>
      <dgm:spPr/>
      <dgm:t>
        <a:bodyPr/>
        <a:lstStyle/>
        <a:p>
          <a:endParaRPr lang="ru-RU"/>
        </a:p>
      </dgm:t>
    </dgm:pt>
    <dgm:pt modelId="{A18AC3C0-FFA6-459F-9D92-E2BD4847E6C0}" type="sibTrans" cxnId="{33707D60-6045-43A7-A3F3-9B6D521279E1}">
      <dgm:prSet/>
      <dgm:spPr/>
      <dgm:t>
        <a:bodyPr/>
        <a:lstStyle/>
        <a:p>
          <a:endParaRPr lang="ru-RU"/>
        </a:p>
      </dgm:t>
    </dgm:pt>
    <dgm:pt modelId="{6C0EB21E-3A56-4BC8-BC88-31E151682653}">
      <dgm:prSet/>
      <dgm:spPr/>
      <dgm:t>
        <a:bodyPr/>
        <a:lstStyle/>
        <a:p>
          <a:endParaRPr lang="ru-RU" sz="3600" dirty="0"/>
        </a:p>
      </dgm:t>
    </dgm:pt>
    <dgm:pt modelId="{36E3CE78-CC9A-4418-8087-59D236DC499E}" type="parTrans" cxnId="{2829751D-CFFB-476C-A27F-2074FB166678}">
      <dgm:prSet/>
      <dgm:spPr/>
      <dgm:t>
        <a:bodyPr/>
        <a:lstStyle/>
        <a:p>
          <a:endParaRPr lang="ru-RU"/>
        </a:p>
      </dgm:t>
    </dgm:pt>
    <dgm:pt modelId="{C1D47F72-E312-4E3E-B58F-795C0FD73B05}" type="sibTrans" cxnId="{2829751D-CFFB-476C-A27F-2074FB166678}">
      <dgm:prSet/>
      <dgm:spPr/>
      <dgm:t>
        <a:bodyPr/>
        <a:lstStyle/>
        <a:p>
          <a:endParaRPr lang="ru-RU"/>
        </a:p>
      </dgm:t>
    </dgm:pt>
    <dgm:pt modelId="{60703EFA-3EA2-49AD-9E8C-EA2E4B3A4001}">
      <dgm:prSet/>
      <dgm:spPr/>
      <dgm:t>
        <a:bodyPr/>
        <a:lstStyle/>
        <a:p>
          <a:endParaRPr lang="ru-RU" sz="3600" dirty="0"/>
        </a:p>
      </dgm:t>
    </dgm:pt>
    <dgm:pt modelId="{4AEAD592-3723-4BCD-8C26-7D4FBD31F577}" type="parTrans" cxnId="{857EA685-7296-4BBD-8B5D-0607787FBDE0}">
      <dgm:prSet/>
      <dgm:spPr/>
      <dgm:t>
        <a:bodyPr/>
        <a:lstStyle/>
        <a:p>
          <a:endParaRPr lang="ru-RU"/>
        </a:p>
      </dgm:t>
    </dgm:pt>
    <dgm:pt modelId="{497AE47A-E051-48D2-B203-EB7DF5725EC1}" type="sibTrans" cxnId="{857EA685-7296-4BBD-8B5D-0607787FBDE0}">
      <dgm:prSet/>
      <dgm:spPr/>
      <dgm:t>
        <a:bodyPr/>
        <a:lstStyle/>
        <a:p>
          <a:endParaRPr lang="ru-RU"/>
        </a:p>
      </dgm:t>
    </dgm:pt>
    <dgm:pt modelId="{42861D6E-0E5A-47A6-80BA-E81C03077024}">
      <dgm:prSet/>
      <dgm:spPr/>
      <dgm:t>
        <a:bodyPr/>
        <a:lstStyle/>
        <a:p>
          <a:endParaRPr lang="ru-RU" sz="3600" dirty="0"/>
        </a:p>
      </dgm:t>
    </dgm:pt>
    <dgm:pt modelId="{3A98E005-3FD7-490F-B67D-8CF6B7BF22B4}" type="parTrans" cxnId="{22EE57A7-7318-450F-BD27-BCB1CC4A113D}">
      <dgm:prSet/>
      <dgm:spPr/>
      <dgm:t>
        <a:bodyPr/>
        <a:lstStyle/>
        <a:p>
          <a:endParaRPr lang="ru-RU"/>
        </a:p>
      </dgm:t>
    </dgm:pt>
    <dgm:pt modelId="{3E5A7A32-6DD7-4F5C-A0D3-C5CE676DED71}" type="sibTrans" cxnId="{22EE57A7-7318-450F-BD27-BCB1CC4A113D}">
      <dgm:prSet/>
      <dgm:spPr/>
      <dgm:t>
        <a:bodyPr/>
        <a:lstStyle/>
        <a:p>
          <a:endParaRPr lang="ru-RU"/>
        </a:p>
      </dgm:t>
    </dgm:pt>
    <dgm:pt modelId="{F6671052-BDC5-44F4-ACC5-CDDC31E943C6}">
      <dgm:prSet/>
      <dgm:spPr/>
      <dgm:t>
        <a:bodyPr/>
        <a:lstStyle/>
        <a:p>
          <a:endParaRPr lang="ru-RU" sz="700" dirty="0"/>
        </a:p>
      </dgm:t>
    </dgm:pt>
    <dgm:pt modelId="{55738B1E-B9DE-42F7-B390-B2270B4C8619}" type="parTrans" cxnId="{D717A2CF-A6DF-4B93-997B-AFDD1981AD31}">
      <dgm:prSet/>
      <dgm:spPr/>
      <dgm:t>
        <a:bodyPr/>
        <a:lstStyle/>
        <a:p>
          <a:endParaRPr lang="ru-RU"/>
        </a:p>
      </dgm:t>
    </dgm:pt>
    <dgm:pt modelId="{E1074A23-C043-4250-9102-28C058C44C75}" type="sibTrans" cxnId="{D717A2CF-A6DF-4B93-997B-AFDD1981AD31}">
      <dgm:prSet/>
      <dgm:spPr/>
      <dgm:t>
        <a:bodyPr/>
        <a:lstStyle/>
        <a:p>
          <a:endParaRPr lang="ru-RU"/>
        </a:p>
      </dgm:t>
    </dgm:pt>
    <dgm:pt modelId="{E5309E42-6485-49CC-A4FA-A7DFA96CB8BD}">
      <dgm:prSet/>
      <dgm:spPr/>
      <dgm:t>
        <a:bodyPr/>
        <a:lstStyle/>
        <a:p>
          <a:endParaRPr lang="ru-RU" sz="700" dirty="0"/>
        </a:p>
      </dgm:t>
    </dgm:pt>
    <dgm:pt modelId="{DED50F5A-F314-4CD4-9941-550DDA60BA5B}" type="parTrans" cxnId="{61E6AA0D-2A0D-4D0C-B28E-5C8F92F0241E}">
      <dgm:prSet/>
      <dgm:spPr/>
      <dgm:t>
        <a:bodyPr/>
        <a:lstStyle/>
        <a:p>
          <a:endParaRPr lang="ru-RU"/>
        </a:p>
      </dgm:t>
    </dgm:pt>
    <dgm:pt modelId="{B2C55D6E-F173-418B-B4AF-2F5E3233D92F}" type="sibTrans" cxnId="{61E6AA0D-2A0D-4D0C-B28E-5C8F92F0241E}">
      <dgm:prSet/>
      <dgm:spPr/>
      <dgm:t>
        <a:bodyPr/>
        <a:lstStyle/>
        <a:p>
          <a:endParaRPr lang="ru-RU"/>
        </a:p>
      </dgm:t>
    </dgm:pt>
    <dgm:pt modelId="{8B37E9E3-65F3-4BB5-8AE6-654952BA5118}">
      <dgm:prSet/>
      <dgm:spPr/>
      <dgm:t>
        <a:bodyPr/>
        <a:lstStyle/>
        <a:p>
          <a:endParaRPr lang="ru-RU" sz="3600" dirty="0"/>
        </a:p>
      </dgm:t>
    </dgm:pt>
    <dgm:pt modelId="{D783141B-BDDA-49A5-AC5E-BD97090A8620}" type="parTrans" cxnId="{8DD04131-21B8-4105-9298-AC44414990FC}">
      <dgm:prSet/>
      <dgm:spPr/>
      <dgm:t>
        <a:bodyPr/>
        <a:lstStyle/>
        <a:p>
          <a:endParaRPr lang="ru-RU"/>
        </a:p>
      </dgm:t>
    </dgm:pt>
    <dgm:pt modelId="{AEA9CEF9-5B2A-4B1F-BA33-2B1C79BF13EC}" type="sibTrans" cxnId="{8DD04131-21B8-4105-9298-AC44414990FC}">
      <dgm:prSet/>
      <dgm:spPr/>
      <dgm:t>
        <a:bodyPr/>
        <a:lstStyle/>
        <a:p>
          <a:endParaRPr lang="ru-RU"/>
        </a:p>
      </dgm:t>
    </dgm:pt>
    <dgm:pt modelId="{754F71F4-AF4A-49D4-ACFB-E4226FE33B2D}">
      <dgm:prSet custT="1"/>
      <dgm:spPr/>
      <dgm:t>
        <a:bodyPr/>
        <a:lstStyle/>
        <a:p>
          <a:r>
            <a:rPr lang="ru-RU" sz="1000" dirty="0" smtClean="0"/>
            <a:t>Работа с ассоциациями родственников и отдельными семьями</a:t>
          </a:r>
        </a:p>
        <a:p>
          <a:r>
            <a:rPr lang="ru-RU" sz="1000" dirty="0" smtClean="0"/>
            <a:t>Социальная и медико-психологическая поддержка</a:t>
          </a:r>
          <a:endParaRPr lang="ru-RU" sz="1000" dirty="0"/>
        </a:p>
      </dgm:t>
    </dgm:pt>
    <dgm:pt modelId="{9D929ED4-E992-4EA9-9E7D-005F360C6F92}" type="parTrans" cxnId="{529D93E4-0795-4D49-BC99-8415954BD986}">
      <dgm:prSet/>
      <dgm:spPr/>
      <dgm:t>
        <a:bodyPr/>
        <a:lstStyle/>
        <a:p>
          <a:endParaRPr lang="ru-RU"/>
        </a:p>
      </dgm:t>
    </dgm:pt>
    <dgm:pt modelId="{1F08415B-AE0C-42D8-9F5A-D482E9B9926F}" type="sibTrans" cxnId="{529D93E4-0795-4D49-BC99-8415954BD986}">
      <dgm:prSet/>
      <dgm:spPr/>
      <dgm:t>
        <a:bodyPr/>
        <a:lstStyle/>
        <a:p>
          <a:endParaRPr lang="ru-RU"/>
        </a:p>
      </dgm:t>
    </dgm:pt>
    <dgm:pt modelId="{B216DDFB-01D3-4BE4-A0C6-24F5A14790A3}">
      <dgm:prSet custT="1"/>
      <dgm:spPr/>
      <dgm:t>
        <a:bodyPr/>
        <a:lstStyle/>
        <a:p>
          <a:r>
            <a:rPr lang="ru-RU" sz="1200" dirty="0" smtClean="0"/>
            <a:t>Сбор прижизненной информации на пропавших (анкетирование)</a:t>
          </a:r>
        </a:p>
        <a:p>
          <a:r>
            <a:rPr lang="ru-RU" sz="1200" dirty="0" smtClean="0"/>
            <a:t>Уточнение сведений о захоронениях </a:t>
          </a:r>
          <a:endParaRPr lang="ru-RU" sz="1200" dirty="0"/>
        </a:p>
      </dgm:t>
    </dgm:pt>
    <dgm:pt modelId="{7843CB8A-5974-4588-94C0-6FC6E857F8C7}" type="parTrans" cxnId="{CC110C33-F09C-4167-87D5-A6763D411E4B}">
      <dgm:prSet/>
      <dgm:spPr/>
      <dgm:t>
        <a:bodyPr/>
        <a:lstStyle/>
        <a:p>
          <a:endParaRPr lang="ru-RU"/>
        </a:p>
      </dgm:t>
    </dgm:pt>
    <dgm:pt modelId="{C791E875-A47A-4687-A6B6-8030D5D76572}" type="sibTrans" cxnId="{CC110C33-F09C-4167-87D5-A6763D411E4B}">
      <dgm:prSet/>
      <dgm:spPr/>
      <dgm:t>
        <a:bodyPr/>
        <a:lstStyle/>
        <a:p>
          <a:endParaRPr lang="ru-RU"/>
        </a:p>
      </dgm:t>
    </dgm:pt>
    <dgm:pt modelId="{2F49AB8A-92CF-4B0A-AFFC-8E94FF422582}" type="pres">
      <dgm:prSet presAssocID="{93C17EAD-4A2C-4240-BF8C-1D94467FF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752D7-0577-47BD-99FE-09BFFC55FD97}" type="pres">
      <dgm:prSet presAssocID="{2EE82EFA-95D0-416E-B840-950838F8D21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CCEDB-4CB4-46A3-A398-B4C2C100701B}" type="pres">
      <dgm:prSet presAssocID="{8E6D3E2B-3788-476B-82AB-78F87076BCEA}" presName="sibTrans" presStyleLbl="sibTrans1D1" presStyleIdx="0" presStyleCnt="9"/>
      <dgm:spPr/>
      <dgm:t>
        <a:bodyPr/>
        <a:lstStyle/>
        <a:p>
          <a:endParaRPr lang="ru-RU"/>
        </a:p>
      </dgm:t>
    </dgm:pt>
    <dgm:pt modelId="{66BE2C79-DB50-4CDA-B0EC-3E5036E0298F}" type="pres">
      <dgm:prSet presAssocID="{8E6D3E2B-3788-476B-82AB-78F87076BCEA}" presName="connectorText" presStyleLbl="sibTrans1D1" presStyleIdx="0" presStyleCnt="9"/>
      <dgm:spPr/>
      <dgm:t>
        <a:bodyPr/>
        <a:lstStyle/>
        <a:p>
          <a:endParaRPr lang="ru-RU"/>
        </a:p>
      </dgm:t>
    </dgm:pt>
    <dgm:pt modelId="{FF980072-EFA6-431C-947A-1930AACD7E05}" type="pres">
      <dgm:prSet presAssocID="{754F71F4-AF4A-49D4-ACFB-E4226FE33B2D}" presName="node" presStyleLbl="node1" presStyleIdx="1" presStyleCnt="10" custLinFactNeighborX="1003" custLinFactNeighborY="-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A1FD7-E52D-47C8-B0DC-E481E471B29F}" type="pres">
      <dgm:prSet presAssocID="{1F08415B-AE0C-42D8-9F5A-D482E9B9926F}" presName="sibTrans" presStyleLbl="sibTrans1D1" presStyleIdx="1" presStyleCnt="9"/>
      <dgm:spPr/>
      <dgm:t>
        <a:bodyPr/>
        <a:lstStyle/>
        <a:p>
          <a:endParaRPr lang="ru-RU"/>
        </a:p>
      </dgm:t>
    </dgm:pt>
    <dgm:pt modelId="{D5C49041-587D-419B-872D-3DD1EADACE62}" type="pres">
      <dgm:prSet presAssocID="{1F08415B-AE0C-42D8-9F5A-D482E9B9926F}" presName="connectorText" presStyleLbl="sibTrans1D1" presStyleIdx="1" presStyleCnt="9"/>
      <dgm:spPr/>
      <dgm:t>
        <a:bodyPr/>
        <a:lstStyle/>
        <a:p>
          <a:endParaRPr lang="ru-RU"/>
        </a:p>
      </dgm:t>
    </dgm:pt>
    <dgm:pt modelId="{99EAE209-0ADC-4611-89BC-8CC23F13CC5F}" type="pres">
      <dgm:prSet presAssocID="{B216DDFB-01D3-4BE4-A0C6-24F5A14790A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4EA50-562A-46E6-AB6C-9EA9EFA5164F}" type="pres">
      <dgm:prSet presAssocID="{C791E875-A47A-4687-A6B6-8030D5D76572}" presName="sibTrans" presStyleLbl="sibTrans1D1" presStyleIdx="2" presStyleCnt="9"/>
      <dgm:spPr/>
      <dgm:t>
        <a:bodyPr/>
        <a:lstStyle/>
        <a:p>
          <a:endParaRPr lang="ru-RU"/>
        </a:p>
      </dgm:t>
    </dgm:pt>
    <dgm:pt modelId="{56430274-F310-4C9B-AA9B-FC49880E0FDE}" type="pres">
      <dgm:prSet presAssocID="{C791E875-A47A-4687-A6B6-8030D5D76572}" presName="connectorText" presStyleLbl="sibTrans1D1" presStyleIdx="2" presStyleCnt="9"/>
      <dgm:spPr/>
      <dgm:t>
        <a:bodyPr/>
        <a:lstStyle/>
        <a:p>
          <a:endParaRPr lang="ru-RU"/>
        </a:p>
      </dgm:t>
    </dgm:pt>
    <dgm:pt modelId="{6F914A2B-D4BF-480C-853E-E27A0DA95D34}" type="pres">
      <dgm:prSet presAssocID="{E281B7D1-3057-4D7A-9ACA-28C7191E45E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42D85-1B8A-4AAE-8EDD-CAC21F49813B}" type="pres">
      <dgm:prSet presAssocID="{A277FA07-6D52-4A71-96D2-301DE6C61046}" presName="sibTrans" presStyleLbl="sibTrans1D1" presStyleIdx="3" presStyleCnt="9"/>
      <dgm:spPr/>
      <dgm:t>
        <a:bodyPr/>
        <a:lstStyle/>
        <a:p>
          <a:endParaRPr lang="ru-RU"/>
        </a:p>
      </dgm:t>
    </dgm:pt>
    <dgm:pt modelId="{90443B2F-F497-44D3-A04A-FCBC11A8B427}" type="pres">
      <dgm:prSet presAssocID="{A277FA07-6D52-4A71-96D2-301DE6C61046}" presName="connectorText" presStyleLbl="sibTrans1D1" presStyleIdx="3" presStyleCnt="9"/>
      <dgm:spPr/>
      <dgm:t>
        <a:bodyPr/>
        <a:lstStyle/>
        <a:p>
          <a:endParaRPr lang="ru-RU"/>
        </a:p>
      </dgm:t>
    </dgm:pt>
    <dgm:pt modelId="{F9CCF59F-C752-4B89-8293-96B1DE094CFD}" type="pres">
      <dgm:prSet presAssocID="{185A45CE-9651-4FEE-84EE-6E2FFE4C4CF7}" presName="node" presStyleLbl="node1" presStyleIdx="4" presStyleCnt="10" custLinFactNeighborX="-1476" custLinFactNeighborY="-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E8333-444B-48CD-A989-9C010F3246B7}" type="pres">
      <dgm:prSet presAssocID="{B648A62D-6F41-441E-8116-9210222E3E98}" presName="sibTrans" presStyleLbl="sibTrans1D1" presStyleIdx="4" presStyleCnt="9"/>
      <dgm:spPr/>
      <dgm:t>
        <a:bodyPr/>
        <a:lstStyle/>
        <a:p>
          <a:endParaRPr lang="ru-RU"/>
        </a:p>
      </dgm:t>
    </dgm:pt>
    <dgm:pt modelId="{017DE6FC-1E63-423F-8A56-C40B816B1D84}" type="pres">
      <dgm:prSet presAssocID="{B648A62D-6F41-441E-8116-9210222E3E98}" presName="connectorText" presStyleLbl="sibTrans1D1" presStyleIdx="4" presStyleCnt="9"/>
      <dgm:spPr/>
      <dgm:t>
        <a:bodyPr/>
        <a:lstStyle/>
        <a:p>
          <a:endParaRPr lang="ru-RU"/>
        </a:p>
      </dgm:t>
    </dgm:pt>
    <dgm:pt modelId="{05FA0757-9852-4B87-BC5A-FDF0C2A39852}" type="pres">
      <dgm:prSet presAssocID="{1D745167-AAB5-49F4-83F1-4E0ACD53180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A42B3-836A-4CCE-8DCC-A285FCB198A5}" type="pres">
      <dgm:prSet presAssocID="{EC364BF7-9D94-46DF-BB6C-4056973AFE2C}" presName="sibTrans" presStyleLbl="sibTrans1D1" presStyleIdx="5" presStyleCnt="9"/>
      <dgm:spPr/>
      <dgm:t>
        <a:bodyPr/>
        <a:lstStyle/>
        <a:p>
          <a:endParaRPr lang="ru-RU"/>
        </a:p>
      </dgm:t>
    </dgm:pt>
    <dgm:pt modelId="{BA21FB94-F3A6-4211-9A70-CA6D26E79BE1}" type="pres">
      <dgm:prSet presAssocID="{EC364BF7-9D94-46DF-BB6C-4056973AFE2C}" presName="connectorText" presStyleLbl="sibTrans1D1" presStyleIdx="5" presStyleCnt="9"/>
      <dgm:spPr/>
      <dgm:t>
        <a:bodyPr/>
        <a:lstStyle/>
        <a:p>
          <a:endParaRPr lang="ru-RU"/>
        </a:p>
      </dgm:t>
    </dgm:pt>
    <dgm:pt modelId="{DFBEA0CA-AA09-432C-BC28-03BE22E30209}" type="pres">
      <dgm:prSet presAssocID="{2C80BA53-89BD-4C55-A78E-48CC4DB28178}" presName="node" presStyleLbl="node1" presStyleIdx="6" presStyleCnt="10" custLinFactNeighborX="7947" custLinFactNeighborY="-2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BEC87-88CF-44A0-B6ED-F3E65C06C362}" type="pres">
      <dgm:prSet presAssocID="{F2C04BF6-F3B0-40A8-979E-F7340FCF5BFD}" presName="sibTrans" presStyleLbl="sibTrans1D1" presStyleIdx="6" presStyleCnt="9"/>
      <dgm:spPr/>
      <dgm:t>
        <a:bodyPr/>
        <a:lstStyle/>
        <a:p>
          <a:endParaRPr lang="ru-RU"/>
        </a:p>
      </dgm:t>
    </dgm:pt>
    <dgm:pt modelId="{E33A4D3F-D50D-4FED-803F-C83F031E8367}" type="pres">
      <dgm:prSet presAssocID="{F2C04BF6-F3B0-40A8-979E-F7340FCF5BFD}" presName="connectorText" presStyleLbl="sibTrans1D1" presStyleIdx="6" presStyleCnt="9"/>
      <dgm:spPr/>
      <dgm:t>
        <a:bodyPr/>
        <a:lstStyle/>
        <a:p>
          <a:endParaRPr lang="ru-RU"/>
        </a:p>
      </dgm:t>
    </dgm:pt>
    <dgm:pt modelId="{0BE077E7-F3BA-4CCC-8B96-63DC96D90908}" type="pres">
      <dgm:prSet presAssocID="{554C3BB7-B3A2-4D12-A093-49BDEADCC2A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C7310-3155-448A-8CC7-74FFE10CC3B3}" type="pres">
      <dgm:prSet presAssocID="{CAD0AF8B-02B4-4762-8B5F-E345560F5DB0}" presName="sibTrans" presStyleLbl="sibTrans1D1" presStyleIdx="7" presStyleCnt="9"/>
      <dgm:spPr/>
      <dgm:t>
        <a:bodyPr/>
        <a:lstStyle/>
        <a:p>
          <a:endParaRPr lang="ru-RU"/>
        </a:p>
      </dgm:t>
    </dgm:pt>
    <dgm:pt modelId="{F15165E9-F540-4F79-BECE-AC1727A70379}" type="pres">
      <dgm:prSet presAssocID="{CAD0AF8B-02B4-4762-8B5F-E345560F5DB0}" presName="connectorText" presStyleLbl="sibTrans1D1" presStyleIdx="7" presStyleCnt="9"/>
      <dgm:spPr/>
      <dgm:t>
        <a:bodyPr/>
        <a:lstStyle/>
        <a:p>
          <a:endParaRPr lang="ru-RU"/>
        </a:p>
      </dgm:t>
    </dgm:pt>
    <dgm:pt modelId="{5917F9B1-DFC3-40DE-8B02-7D99DE30A117}" type="pres">
      <dgm:prSet presAssocID="{54181E27-B408-4197-8EA2-D1181F1AE31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72476-993D-4AF1-AC25-48E47AEBF2C3}" type="pres">
      <dgm:prSet presAssocID="{EA5314A8-9185-477B-9932-FBE1381D6D5D}" presName="sibTrans" presStyleLbl="sibTrans1D1" presStyleIdx="8" presStyleCnt="9"/>
      <dgm:spPr/>
      <dgm:t>
        <a:bodyPr/>
        <a:lstStyle/>
        <a:p>
          <a:endParaRPr lang="ru-RU"/>
        </a:p>
      </dgm:t>
    </dgm:pt>
    <dgm:pt modelId="{B799F6C1-EE5E-4490-B750-0243576D9472}" type="pres">
      <dgm:prSet presAssocID="{EA5314A8-9185-477B-9932-FBE1381D6D5D}" presName="connectorText" presStyleLbl="sibTrans1D1" presStyleIdx="8" presStyleCnt="9"/>
      <dgm:spPr/>
      <dgm:t>
        <a:bodyPr/>
        <a:lstStyle/>
        <a:p>
          <a:endParaRPr lang="ru-RU"/>
        </a:p>
      </dgm:t>
    </dgm:pt>
    <dgm:pt modelId="{661F72B6-D27F-44EF-80BA-CBBC12C9BE2C}" type="pres">
      <dgm:prSet presAssocID="{838B6614-804F-47C1-B8F6-8F95BF9E0F94}" presName="node" presStyleLbl="node1" presStyleIdx="9" presStyleCnt="10" custScaleX="119549" custLinFactNeighborX="114" custLinFactNeighborY="-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71D7C-A76C-4272-BCF1-5062372F79C1}" type="presOf" srcId="{B648A62D-6F41-441E-8116-9210222E3E98}" destId="{017DE6FC-1E63-423F-8A56-C40B816B1D84}" srcOrd="1" destOrd="0" presId="urn:microsoft.com/office/officeart/2005/8/layout/bProcess3"/>
    <dgm:cxn modelId="{6C66DD1F-EB46-45C6-8919-F93723A80A4B}" type="presOf" srcId="{6C0EB21E-3A56-4BC8-BC88-31E151682653}" destId="{DFBEA0CA-AA09-432C-BC28-03BE22E30209}" srcOrd="0" destOrd="1" presId="urn:microsoft.com/office/officeart/2005/8/layout/bProcess3"/>
    <dgm:cxn modelId="{8DD04131-21B8-4105-9298-AC44414990FC}" srcId="{1D745167-AAB5-49F4-83F1-4E0ACD531802}" destId="{8B37E9E3-65F3-4BB5-8AE6-654952BA5118}" srcOrd="0" destOrd="0" parTransId="{D783141B-BDDA-49A5-AC5E-BD97090A8620}" sibTransId="{AEA9CEF9-5B2A-4B1F-BA33-2B1C79BF13EC}"/>
    <dgm:cxn modelId="{D717A2CF-A6DF-4B93-997B-AFDD1981AD31}" srcId="{838B6614-804F-47C1-B8F6-8F95BF9E0F94}" destId="{F6671052-BDC5-44F4-ACC5-CDDC31E943C6}" srcOrd="3" destOrd="0" parTransId="{55738B1E-B9DE-42F7-B390-B2270B4C8619}" sibTransId="{E1074A23-C043-4250-9102-28C058C44C75}"/>
    <dgm:cxn modelId="{917A983A-3808-435B-A4C3-D189A0D2F2EE}" type="presOf" srcId="{CD87E1F4-4D0F-49D6-B110-3C27774298C1}" destId="{A80752D7-0577-47BD-99FE-09BFFC55FD97}" srcOrd="0" destOrd="1" presId="urn:microsoft.com/office/officeart/2005/8/layout/bProcess3"/>
    <dgm:cxn modelId="{B62EC03C-7CE5-42B8-B965-6D46DE84C63B}" srcId="{93C17EAD-4A2C-4240-BF8C-1D94467FF509}" destId="{54181E27-B408-4197-8EA2-D1181F1AE310}" srcOrd="8" destOrd="0" parTransId="{62D10731-B77D-40AC-A61A-D21DE527EAE2}" sibTransId="{EA5314A8-9185-477B-9932-FBE1381D6D5D}"/>
    <dgm:cxn modelId="{748F5BED-E47A-40CB-ABB8-25AACFADCB74}" type="presOf" srcId="{E5309E42-6485-49CC-A4FA-A7DFA96CB8BD}" destId="{661F72B6-D27F-44EF-80BA-CBBC12C9BE2C}" srcOrd="0" destOrd="5" presId="urn:microsoft.com/office/officeart/2005/8/layout/bProcess3"/>
    <dgm:cxn modelId="{E73DA9E9-2731-4BA4-AFC5-16BCABCC7A5A}" type="presOf" srcId="{EA5314A8-9185-477B-9932-FBE1381D6D5D}" destId="{B799F6C1-EE5E-4490-B750-0243576D9472}" srcOrd="1" destOrd="0" presId="urn:microsoft.com/office/officeart/2005/8/layout/bProcess3"/>
    <dgm:cxn modelId="{89B43750-B864-4B30-9DF8-837916C8109D}" type="presOf" srcId="{1F08415B-AE0C-42D8-9F5A-D482E9B9926F}" destId="{D5C49041-587D-419B-872D-3DD1EADACE62}" srcOrd="1" destOrd="0" presId="urn:microsoft.com/office/officeart/2005/8/layout/bProcess3"/>
    <dgm:cxn modelId="{6C877582-C011-4C9F-8684-24F2DF780306}" type="presOf" srcId="{8E6D3E2B-3788-476B-82AB-78F87076BCEA}" destId="{494CCEDB-4CB4-46A3-A398-B4C2C100701B}" srcOrd="0" destOrd="0" presId="urn:microsoft.com/office/officeart/2005/8/layout/bProcess3"/>
    <dgm:cxn modelId="{42C377A8-8DC2-49B0-8494-986DB53A1D3F}" srcId="{93C17EAD-4A2C-4240-BF8C-1D94467FF509}" destId="{1D745167-AAB5-49F4-83F1-4E0ACD531802}" srcOrd="5" destOrd="0" parTransId="{FF9D56AA-A947-47BF-AA22-BBC6AB905437}" sibTransId="{EC364BF7-9D94-46DF-BB6C-4056973AFE2C}"/>
    <dgm:cxn modelId="{BC6603E5-544E-4F2E-92AE-3A23BCA33239}" srcId="{93C17EAD-4A2C-4240-BF8C-1D94467FF509}" destId="{554C3BB7-B3A2-4D12-A093-49BDEADCC2A0}" srcOrd="7" destOrd="0" parTransId="{355775E4-B1D6-4000-AF8E-0132F58B59C9}" sibTransId="{CAD0AF8B-02B4-4762-8B5F-E345560F5DB0}"/>
    <dgm:cxn modelId="{5C250E60-1309-4393-9431-5845E7A95329}" type="presOf" srcId="{554C3BB7-B3A2-4D12-A093-49BDEADCC2A0}" destId="{0BE077E7-F3BA-4CCC-8B96-63DC96D90908}" srcOrd="0" destOrd="0" presId="urn:microsoft.com/office/officeart/2005/8/layout/bProcess3"/>
    <dgm:cxn modelId="{586EFB05-2914-420C-8735-10B897080383}" type="presOf" srcId="{F6671052-BDC5-44F4-ACC5-CDDC31E943C6}" destId="{661F72B6-D27F-44EF-80BA-CBBC12C9BE2C}" srcOrd="0" destOrd="4" presId="urn:microsoft.com/office/officeart/2005/8/layout/bProcess3"/>
    <dgm:cxn modelId="{825985F7-8EDB-41D4-8D16-3D27D82B566C}" srcId="{93C17EAD-4A2C-4240-BF8C-1D94467FF509}" destId="{185A45CE-9651-4FEE-84EE-6E2FFE4C4CF7}" srcOrd="4" destOrd="0" parTransId="{4CFBB6F1-46B2-479E-8611-5255C47C2EBC}" sibTransId="{B648A62D-6F41-441E-8116-9210222E3E98}"/>
    <dgm:cxn modelId="{5AEEB3F6-1B35-4D34-B3D2-C224313F45CF}" type="presOf" srcId="{1D745167-AAB5-49F4-83F1-4E0ACD531802}" destId="{05FA0757-9852-4B87-BC5A-FDF0C2A39852}" srcOrd="0" destOrd="0" presId="urn:microsoft.com/office/officeart/2005/8/layout/bProcess3"/>
    <dgm:cxn modelId="{6393EA1A-0B39-4BF9-A782-E17C47CE67CC}" type="presOf" srcId="{8B37E9E3-65F3-4BB5-8AE6-654952BA5118}" destId="{05FA0757-9852-4B87-BC5A-FDF0C2A39852}" srcOrd="0" destOrd="1" presId="urn:microsoft.com/office/officeart/2005/8/layout/bProcess3"/>
    <dgm:cxn modelId="{834D99CB-D8E3-4107-AEBA-58678EB284D3}" srcId="{2EE82EFA-95D0-416E-B840-950838F8D214}" destId="{CD87E1F4-4D0F-49D6-B110-3C27774298C1}" srcOrd="0" destOrd="0" parTransId="{9176E713-7752-4FB7-A614-3140553014FA}" sibTransId="{36B87DE7-C463-47D0-9891-3055F8C3EE57}"/>
    <dgm:cxn modelId="{521419DB-B351-4E12-A5B5-4A7E5907C5A6}" type="presOf" srcId="{2EE82EFA-95D0-416E-B840-950838F8D214}" destId="{A80752D7-0577-47BD-99FE-09BFFC55FD97}" srcOrd="0" destOrd="0" presId="urn:microsoft.com/office/officeart/2005/8/layout/bProcess3"/>
    <dgm:cxn modelId="{857EA685-7296-4BBD-8B5D-0607787FBDE0}" srcId="{2C80BA53-89BD-4C55-A78E-48CC4DB28178}" destId="{60703EFA-3EA2-49AD-9E8C-EA2E4B3A4001}" srcOrd="1" destOrd="0" parTransId="{4AEAD592-3723-4BCD-8C26-7D4FBD31F577}" sibTransId="{497AE47A-E051-48D2-B203-EB7DF5725EC1}"/>
    <dgm:cxn modelId="{CC110C33-F09C-4167-87D5-A6763D411E4B}" srcId="{93C17EAD-4A2C-4240-BF8C-1D94467FF509}" destId="{B216DDFB-01D3-4BE4-A0C6-24F5A14790A3}" srcOrd="2" destOrd="0" parTransId="{7843CB8A-5974-4588-94C0-6FC6E857F8C7}" sibTransId="{C791E875-A47A-4687-A6B6-8030D5D76572}"/>
    <dgm:cxn modelId="{08BD2689-671C-4EBA-884E-9315F845B582}" srcId="{2EE82EFA-95D0-416E-B840-950838F8D214}" destId="{9F1DFB83-8070-4FAA-8A2D-7AB4AC2334F3}" srcOrd="1" destOrd="0" parTransId="{5DC19E70-4D62-4F95-8DED-D4301AE6C3B5}" sibTransId="{76004585-898E-4EA6-9BC3-D1079A9DBCA4}"/>
    <dgm:cxn modelId="{F75C9D2F-FF22-4E94-B4CD-2E32D617CA24}" type="presOf" srcId="{8BC0D862-C6C6-4ADD-9B36-040BBA019344}" destId="{661F72B6-D27F-44EF-80BA-CBBC12C9BE2C}" srcOrd="0" destOrd="3" presId="urn:microsoft.com/office/officeart/2005/8/layout/bProcess3"/>
    <dgm:cxn modelId="{22EE57A7-7318-450F-BD27-BCB1CC4A113D}" srcId="{2C80BA53-89BD-4C55-A78E-48CC4DB28178}" destId="{42861D6E-0E5A-47A6-80BA-E81C03077024}" srcOrd="2" destOrd="0" parTransId="{3A98E005-3FD7-490F-B67D-8CF6B7BF22B4}" sibTransId="{3E5A7A32-6DD7-4F5C-A0D3-C5CE676DED71}"/>
    <dgm:cxn modelId="{33707D60-6045-43A7-A3F3-9B6D521279E1}" srcId="{838B6614-804F-47C1-B8F6-8F95BF9E0F94}" destId="{8BC0D862-C6C6-4ADD-9B36-040BBA019344}" srcOrd="2" destOrd="0" parTransId="{B7F24411-648C-4FFC-BB84-EBE047FC08CC}" sibTransId="{A18AC3C0-FFA6-459F-9D92-E2BD4847E6C0}"/>
    <dgm:cxn modelId="{FF2B96B9-4F49-450C-B6C2-FA2570043BB4}" type="presOf" srcId="{9F1DFB83-8070-4FAA-8A2D-7AB4AC2334F3}" destId="{A80752D7-0577-47BD-99FE-09BFFC55FD97}" srcOrd="0" destOrd="2" presId="urn:microsoft.com/office/officeart/2005/8/layout/bProcess3"/>
    <dgm:cxn modelId="{5DFD41B3-2BF1-4463-8571-61FC9987A3F7}" type="presOf" srcId="{C791E875-A47A-4687-A6B6-8030D5D76572}" destId="{56430274-F310-4C9B-AA9B-FC49880E0FDE}" srcOrd="1" destOrd="0" presId="urn:microsoft.com/office/officeart/2005/8/layout/bProcess3"/>
    <dgm:cxn modelId="{808F43D6-31D4-45C1-9A77-8EEF3EF65AE2}" type="presOf" srcId="{CAD0AF8B-02B4-4762-8B5F-E345560F5DB0}" destId="{F15165E9-F540-4F79-BECE-AC1727A70379}" srcOrd="1" destOrd="0" presId="urn:microsoft.com/office/officeart/2005/8/layout/bProcess3"/>
    <dgm:cxn modelId="{6A56539E-1278-49E1-AAA2-5CAE62510F09}" type="presOf" srcId="{838B6614-804F-47C1-B8F6-8F95BF9E0F94}" destId="{661F72B6-D27F-44EF-80BA-CBBC12C9BE2C}" srcOrd="0" destOrd="0" presId="urn:microsoft.com/office/officeart/2005/8/layout/bProcess3"/>
    <dgm:cxn modelId="{D32BD2FB-8B08-4559-BF70-20B71D9E20A8}" srcId="{838B6614-804F-47C1-B8F6-8F95BF9E0F94}" destId="{E4C7B582-7954-4B51-9140-FA172E379143}" srcOrd="1" destOrd="0" parTransId="{81731EC5-26C4-4E12-B5E1-A9BA995B26C6}" sibTransId="{2B64D167-9376-48DC-9A86-4DDB8DEDFB0B}"/>
    <dgm:cxn modelId="{0CDA5BC6-F00B-4E49-823F-E205BBF03C42}" srcId="{838B6614-804F-47C1-B8F6-8F95BF9E0F94}" destId="{E74B22B5-94A8-4E46-92E8-736C3032C76D}" srcOrd="0" destOrd="0" parTransId="{4367EA4A-4DC4-4F28-9A81-66E9EF387708}" sibTransId="{EF675479-40BE-4200-8F05-A4E709BD4E66}"/>
    <dgm:cxn modelId="{64E163E6-1509-4710-B85B-F6CCB5F62631}" type="presOf" srcId="{F2C04BF6-F3B0-40A8-979E-F7340FCF5BFD}" destId="{FA9BEC87-88CF-44A0-B6ED-F3E65C06C362}" srcOrd="0" destOrd="0" presId="urn:microsoft.com/office/officeart/2005/8/layout/bProcess3"/>
    <dgm:cxn modelId="{8A30B0FB-AF63-4A4C-844F-00A4539C5F5C}" type="presOf" srcId="{8E6D3E2B-3788-476B-82AB-78F87076BCEA}" destId="{66BE2C79-DB50-4CDA-B0EC-3E5036E0298F}" srcOrd="1" destOrd="0" presId="urn:microsoft.com/office/officeart/2005/8/layout/bProcess3"/>
    <dgm:cxn modelId="{61E6AA0D-2A0D-4D0C-B28E-5C8F92F0241E}" srcId="{838B6614-804F-47C1-B8F6-8F95BF9E0F94}" destId="{E5309E42-6485-49CC-A4FA-A7DFA96CB8BD}" srcOrd="4" destOrd="0" parTransId="{DED50F5A-F314-4CD4-9941-550DDA60BA5B}" sibTransId="{B2C55D6E-F173-418B-B4AF-2F5E3233D92F}"/>
    <dgm:cxn modelId="{BE66DAF0-8B7E-4CAC-9889-3133DEE19ED3}" type="presOf" srcId="{EC364BF7-9D94-46DF-BB6C-4056973AFE2C}" destId="{04CA42B3-836A-4CCE-8DCC-A285FCB198A5}" srcOrd="0" destOrd="0" presId="urn:microsoft.com/office/officeart/2005/8/layout/bProcess3"/>
    <dgm:cxn modelId="{459135CD-29F8-403D-9ADA-63A294B31607}" type="presOf" srcId="{E281B7D1-3057-4D7A-9ACA-28C7191E45E5}" destId="{6F914A2B-D4BF-480C-853E-E27A0DA95D34}" srcOrd="0" destOrd="0" presId="urn:microsoft.com/office/officeart/2005/8/layout/bProcess3"/>
    <dgm:cxn modelId="{A26AF1C4-C9B3-4513-BFF8-0FD7CEA86DC0}" type="presOf" srcId="{2C80BA53-89BD-4C55-A78E-48CC4DB28178}" destId="{DFBEA0CA-AA09-432C-BC28-03BE22E30209}" srcOrd="0" destOrd="0" presId="urn:microsoft.com/office/officeart/2005/8/layout/bProcess3"/>
    <dgm:cxn modelId="{2829751D-CFFB-476C-A27F-2074FB166678}" srcId="{2C80BA53-89BD-4C55-A78E-48CC4DB28178}" destId="{6C0EB21E-3A56-4BC8-BC88-31E151682653}" srcOrd="0" destOrd="0" parTransId="{36E3CE78-CC9A-4418-8087-59D236DC499E}" sibTransId="{C1D47F72-E312-4E3E-B58F-795C0FD73B05}"/>
    <dgm:cxn modelId="{892793AB-0C65-4769-A20E-E044CCB5DDE8}" srcId="{93C17EAD-4A2C-4240-BF8C-1D94467FF509}" destId="{838B6614-804F-47C1-B8F6-8F95BF9E0F94}" srcOrd="9" destOrd="0" parTransId="{4A5E8B9E-6CD1-49A5-A674-B2A7255F9F70}" sibTransId="{422DB66D-0290-47C8-BBB9-4C41D6C32BAB}"/>
    <dgm:cxn modelId="{8F976692-8F01-4FC4-A5A4-295FC1604F93}" type="presOf" srcId="{47CD68ED-6B6A-4F0D-8EB5-7CCDB0DF095C}" destId="{A80752D7-0577-47BD-99FE-09BFFC55FD97}" srcOrd="0" destOrd="3" presId="urn:microsoft.com/office/officeart/2005/8/layout/bProcess3"/>
    <dgm:cxn modelId="{C60C87FC-794E-4ED3-BF99-BD503CCEB917}" type="presOf" srcId="{93C17EAD-4A2C-4240-BF8C-1D94467FF509}" destId="{2F49AB8A-92CF-4B0A-AFFC-8E94FF422582}" srcOrd="0" destOrd="0" presId="urn:microsoft.com/office/officeart/2005/8/layout/bProcess3"/>
    <dgm:cxn modelId="{3A4B1509-CBF3-4500-8A8B-575473BEA6C4}" type="presOf" srcId="{B648A62D-6F41-441E-8116-9210222E3E98}" destId="{BE4E8333-444B-48CD-A989-9C010F3246B7}" srcOrd="0" destOrd="0" presId="urn:microsoft.com/office/officeart/2005/8/layout/bProcess3"/>
    <dgm:cxn modelId="{508531C8-9196-45BA-8DC3-AA8AD81EF69D}" type="presOf" srcId="{A277FA07-6D52-4A71-96D2-301DE6C61046}" destId="{FBE42D85-1B8A-4AAE-8EDD-CAC21F49813B}" srcOrd="0" destOrd="0" presId="urn:microsoft.com/office/officeart/2005/8/layout/bProcess3"/>
    <dgm:cxn modelId="{A25DEDC0-1553-40B3-A889-E294385A21EA}" type="presOf" srcId="{A277FA07-6D52-4A71-96D2-301DE6C61046}" destId="{90443B2F-F497-44D3-A04A-FCBC11A8B427}" srcOrd="1" destOrd="0" presId="urn:microsoft.com/office/officeart/2005/8/layout/bProcess3"/>
    <dgm:cxn modelId="{D00CA5A2-AF50-4FFE-8555-1BD8DBAFF611}" type="presOf" srcId="{1F08415B-AE0C-42D8-9F5A-D482E9B9926F}" destId="{CA1A1FD7-E52D-47C8-B0DC-E481E471B29F}" srcOrd="0" destOrd="0" presId="urn:microsoft.com/office/officeart/2005/8/layout/bProcess3"/>
    <dgm:cxn modelId="{31891E7A-2BA8-4D14-9F6B-80E8AA65BA18}" type="presOf" srcId="{E4C7B582-7954-4B51-9140-FA172E379143}" destId="{661F72B6-D27F-44EF-80BA-CBBC12C9BE2C}" srcOrd="0" destOrd="2" presId="urn:microsoft.com/office/officeart/2005/8/layout/bProcess3"/>
    <dgm:cxn modelId="{3E18A54D-E4EA-43C4-9942-51AD3A8849E5}" type="presOf" srcId="{C791E875-A47A-4687-A6B6-8030D5D76572}" destId="{FF04EA50-562A-46E6-AB6C-9EA9EFA5164F}" srcOrd="0" destOrd="0" presId="urn:microsoft.com/office/officeart/2005/8/layout/bProcess3"/>
    <dgm:cxn modelId="{FDA8DC43-BB3E-4A88-AD40-DABB07011A52}" type="presOf" srcId="{EC364BF7-9D94-46DF-BB6C-4056973AFE2C}" destId="{BA21FB94-F3A6-4211-9A70-CA6D26E79BE1}" srcOrd="1" destOrd="0" presId="urn:microsoft.com/office/officeart/2005/8/layout/bProcess3"/>
    <dgm:cxn modelId="{FA4F04CC-AA6F-4695-BBE0-21A950678098}" type="presOf" srcId="{CAD0AF8B-02B4-4762-8B5F-E345560F5DB0}" destId="{83FC7310-3155-448A-8CC7-74FFE10CC3B3}" srcOrd="0" destOrd="0" presId="urn:microsoft.com/office/officeart/2005/8/layout/bProcess3"/>
    <dgm:cxn modelId="{194C0321-C50D-42B7-9F75-43CEFA7A9785}" type="presOf" srcId="{60703EFA-3EA2-49AD-9E8C-EA2E4B3A4001}" destId="{DFBEA0CA-AA09-432C-BC28-03BE22E30209}" srcOrd="0" destOrd="2" presId="urn:microsoft.com/office/officeart/2005/8/layout/bProcess3"/>
    <dgm:cxn modelId="{A88CBB16-9D19-4963-BA9B-F09C95802CEC}" type="presOf" srcId="{754F71F4-AF4A-49D4-ACFB-E4226FE33B2D}" destId="{FF980072-EFA6-431C-947A-1930AACD7E05}" srcOrd="0" destOrd="0" presId="urn:microsoft.com/office/officeart/2005/8/layout/bProcess3"/>
    <dgm:cxn modelId="{DBE01467-4570-4E00-8E7F-158F6A1F1153}" type="presOf" srcId="{F2C04BF6-F3B0-40A8-979E-F7340FCF5BFD}" destId="{E33A4D3F-D50D-4FED-803F-C83F031E8367}" srcOrd="1" destOrd="0" presId="urn:microsoft.com/office/officeart/2005/8/layout/bProcess3"/>
    <dgm:cxn modelId="{2E546454-81F5-4F08-88B4-A2179E3FED7E}" srcId="{93C17EAD-4A2C-4240-BF8C-1D94467FF509}" destId="{2EE82EFA-95D0-416E-B840-950838F8D214}" srcOrd="0" destOrd="0" parTransId="{156A758D-24EC-466F-A41C-9B114F1DBC79}" sibTransId="{8E6D3E2B-3788-476B-82AB-78F87076BCEA}"/>
    <dgm:cxn modelId="{80746EB0-C11B-4427-9F71-CA20AC41DCF2}" srcId="{2EE82EFA-95D0-416E-B840-950838F8D214}" destId="{47CD68ED-6B6A-4F0D-8EB5-7CCDB0DF095C}" srcOrd="2" destOrd="0" parTransId="{FD50E672-105F-4AC1-9860-1E406ED5F006}" sibTransId="{A0FEFB5C-5340-49E3-B91A-E8DB9578C411}"/>
    <dgm:cxn modelId="{529D93E4-0795-4D49-BC99-8415954BD986}" srcId="{93C17EAD-4A2C-4240-BF8C-1D94467FF509}" destId="{754F71F4-AF4A-49D4-ACFB-E4226FE33B2D}" srcOrd="1" destOrd="0" parTransId="{9D929ED4-E992-4EA9-9E7D-005F360C6F92}" sibTransId="{1F08415B-AE0C-42D8-9F5A-D482E9B9926F}"/>
    <dgm:cxn modelId="{A043E32C-FADA-4550-A94C-E76CE11A2E49}" srcId="{93C17EAD-4A2C-4240-BF8C-1D94467FF509}" destId="{2C80BA53-89BD-4C55-A78E-48CC4DB28178}" srcOrd="6" destOrd="0" parTransId="{2EFC48BA-578A-413C-A44E-5EAC98F8757A}" sibTransId="{F2C04BF6-F3B0-40A8-979E-F7340FCF5BFD}"/>
    <dgm:cxn modelId="{69803260-D918-4F66-90A0-5301AE81DD31}" type="presOf" srcId="{185A45CE-9651-4FEE-84EE-6E2FFE4C4CF7}" destId="{F9CCF59F-C752-4B89-8293-96B1DE094CFD}" srcOrd="0" destOrd="0" presId="urn:microsoft.com/office/officeart/2005/8/layout/bProcess3"/>
    <dgm:cxn modelId="{55A2744B-09E3-4354-9104-85254411A456}" srcId="{93C17EAD-4A2C-4240-BF8C-1D94467FF509}" destId="{E281B7D1-3057-4D7A-9ACA-28C7191E45E5}" srcOrd="3" destOrd="0" parTransId="{3B352DC7-6EE1-48B9-97B2-1987F0388BCC}" sibTransId="{A277FA07-6D52-4A71-96D2-301DE6C61046}"/>
    <dgm:cxn modelId="{A8AF57AF-B807-4907-89ED-618138E462A2}" type="presOf" srcId="{42861D6E-0E5A-47A6-80BA-E81C03077024}" destId="{DFBEA0CA-AA09-432C-BC28-03BE22E30209}" srcOrd="0" destOrd="3" presId="urn:microsoft.com/office/officeart/2005/8/layout/bProcess3"/>
    <dgm:cxn modelId="{E6BA4207-C4CA-4003-8402-BDDFF6702496}" type="presOf" srcId="{54181E27-B408-4197-8EA2-D1181F1AE310}" destId="{5917F9B1-DFC3-40DE-8B02-7D99DE30A117}" srcOrd="0" destOrd="0" presId="urn:microsoft.com/office/officeart/2005/8/layout/bProcess3"/>
    <dgm:cxn modelId="{2AE5984E-410D-453F-A899-2AB9C43CD55E}" type="presOf" srcId="{E74B22B5-94A8-4E46-92E8-736C3032C76D}" destId="{661F72B6-D27F-44EF-80BA-CBBC12C9BE2C}" srcOrd="0" destOrd="1" presId="urn:microsoft.com/office/officeart/2005/8/layout/bProcess3"/>
    <dgm:cxn modelId="{2AD026B4-8EF7-4067-AB21-5964F0BBD801}" type="presOf" srcId="{B216DDFB-01D3-4BE4-A0C6-24F5A14790A3}" destId="{99EAE209-0ADC-4611-89BC-8CC23F13CC5F}" srcOrd="0" destOrd="0" presId="urn:microsoft.com/office/officeart/2005/8/layout/bProcess3"/>
    <dgm:cxn modelId="{406E211B-DAE3-4984-9754-05CE58DC4AEB}" type="presOf" srcId="{EA5314A8-9185-477B-9932-FBE1381D6D5D}" destId="{96C72476-993D-4AF1-AC25-48E47AEBF2C3}" srcOrd="0" destOrd="0" presId="urn:microsoft.com/office/officeart/2005/8/layout/bProcess3"/>
    <dgm:cxn modelId="{F66FD0BC-D81B-4887-A407-FA3FF8A620E0}" type="presParOf" srcId="{2F49AB8A-92CF-4B0A-AFFC-8E94FF422582}" destId="{A80752D7-0577-47BD-99FE-09BFFC55FD97}" srcOrd="0" destOrd="0" presId="urn:microsoft.com/office/officeart/2005/8/layout/bProcess3"/>
    <dgm:cxn modelId="{AF240F52-9AA5-4CF1-856C-639708101296}" type="presParOf" srcId="{2F49AB8A-92CF-4B0A-AFFC-8E94FF422582}" destId="{494CCEDB-4CB4-46A3-A398-B4C2C100701B}" srcOrd="1" destOrd="0" presId="urn:microsoft.com/office/officeart/2005/8/layout/bProcess3"/>
    <dgm:cxn modelId="{9116570D-F155-4D7F-B775-0B33B2DDC435}" type="presParOf" srcId="{494CCEDB-4CB4-46A3-A398-B4C2C100701B}" destId="{66BE2C79-DB50-4CDA-B0EC-3E5036E0298F}" srcOrd="0" destOrd="0" presId="urn:microsoft.com/office/officeart/2005/8/layout/bProcess3"/>
    <dgm:cxn modelId="{FB8EDA59-7C1C-4CB6-BE90-2FEC2C9F6EF4}" type="presParOf" srcId="{2F49AB8A-92CF-4B0A-AFFC-8E94FF422582}" destId="{FF980072-EFA6-431C-947A-1930AACD7E05}" srcOrd="2" destOrd="0" presId="urn:microsoft.com/office/officeart/2005/8/layout/bProcess3"/>
    <dgm:cxn modelId="{B5FC9314-D139-4CD3-BB92-940FBEDA57F0}" type="presParOf" srcId="{2F49AB8A-92CF-4B0A-AFFC-8E94FF422582}" destId="{CA1A1FD7-E52D-47C8-B0DC-E481E471B29F}" srcOrd="3" destOrd="0" presId="urn:microsoft.com/office/officeart/2005/8/layout/bProcess3"/>
    <dgm:cxn modelId="{E8F23E83-FDD0-474C-8150-855E55501600}" type="presParOf" srcId="{CA1A1FD7-E52D-47C8-B0DC-E481E471B29F}" destId="{D5C49041-587D-419B-872D-3DD1EADACE62}" srcOrd="0" destOrd="0" presId="urn:microsoft.com/office/officeart/2005/8/layout/bProcess3"/>
    <dgm:cxn modelId="{6A40089B-3093-4010-93B1-FED352E62BF3}" type="presParOf" srcId="{2F49AB8A-92CF-4B0A-AFFC-8E94FF422582}" destId="{99EAE209-0ADC-4611-89BC-8CC23F13CC5F}" srcOrd="4" destOrd="0" presId="urn:microsoft.com/office/officeart/2005/8/layout/bProcess3"/>
    <dgm:cxn modelId="{70035831-B9B1-4BA1-94BB-314C0F8E362C}" type="presParOf" srcId="{2F49AB8A-92CF-4B0A-AFFC-8E94FF422582}" destId="{FF04EA50-562A-46E6-AB6C-9EA9EFA5164F}" srcOrd="5" destOrd="0" presId="urn:microsoft.com/office/officeart/2005/8/layout/bProcess3"/>
    <dgm:cxn modelId="{150EBC4C-7614-4181-9F04-A8DEC39AF989}" type="presParOf" srcId="{FF04EA50-562A-46E6-AB6C-9EA9EFA5164F}" destId="{56430274-F310-4C9B-AA9B-FC49880E0FDE}" srcOrd="0" destOrd="0" presId="urn:microsoft.com/office/officeart/2005/8/layout/bProcess3"/>
    <dgm:cxn modelId="{52605CF2-CBED-4E26-AB5E-981378A4E84C}" type="presParOf" srcId="{2F49AB8A-92CF-4B0A-AFFC-8E94FF422582}" destId="{6F914A2B-D4BF-480C-853E-E27A0DA95D34}" srcOrd="6" destOrd="0" presId="urn:microsoft.com/office/officeart/2005/8/layout/bProcess3"/>
    <dgm:cxn modelId="{E7D76760-7885-4653-A286-2E605BECA024}" type="presParOf" srcId="{2F49AB8A-92CF-4B0A-AFFC-8E94FF422582}" destId="{FBE42D85-1B8A-4AAE-8EDD-CAC21F49813B}" srcOrd="7" destOrd="0" presId="urn:microsoft.com/office/officeart/2005/8/layout/bProcess3"/>
    <dgm:cxn modelId="{A3CD620D-64EF-4460-AE29-C6B68318A757}" type="presParOf" srcId="{FBE42D85-1B8A-4AAE-8EDD-CAC21F49813B}" destId="{90443B2F-F497-44D3-A04A-FCBC11A8B427}" srcOrd="0" destOrd="0" presId="urn:microsoft.com/office/officeart/2005/8/layout/bProcess3"/>
    <dgm:cxn modelId="{EC981B25-8B9F-4D37-BDB3-1DB107DAC047}" type="presParOf" srcId="{2F49AB8A-92CF-4B0A-AFFC-8E94FF422582}" destId="{F9CCF59F-C752-4B89-8293-96B1DE094CFD}" srcOrd="8" destOrd="0" presId="urn:microsoft.com/office/officeart/2005/8/layout/bProcess3"/>
    <dgm:cxn modelId="{A1D25A44-3C53-4BF6-9DF9-FC36751EF493}" type="presParOf" srcId="{2F49AB8A-92CF-4B0A-AFFC-8E94FF422582}" destId="{BE4E8333-444B-48CD-A989-9C010F3246B7}" srcOrd="9" destOrd="0" presId="urn:microsoft.com/office/officeart/2005/8/layout/bProcess3"/>
    <dgm:cxn modelId="{982AE02B-60A8-4A2F-9522-AFBCF8CC0F27}" type="presParOf" srcId="{BE4E8333-444B-48CD-A989-9C010F3246B7}" destId="{017DE6FC-1E63-423F-8A56-C40B816B1D84}" srcOrd="0" destOrd="0" presId="urn:microsoft.com/office/officeart/2005/8/layout/bProcess3"/>
    <dgm:cxn modelId="{C86A65AF-D091-4FFF-9E34-080E99E112A1}" type="presParOf" srcId="{2F49AB8A-92CF-4B0A-AFFC-8E94FF422582}" destId="{05FA0757-9852-4B87-BC5A-FDF0C2A39852}" srcOrd="10" destOrd="0" presId="urn:microsoft.com/office/officeart/2005/8/layout/bProcess3"/>
    <dgm:cxn modelId="{5FD4F6B2-7517-422A-AAC1-30DA4726690D}" type="presParOf" srcId="{2F49AB8A-92CF-4B0A-AFFC-8E94FF422582}" destId="{04CA42B3-836A-4CCE-8DCC-A285FCB198A5}" srcOrd="11" destOrd="0" presId="urn:microsoft.com/office/officeart/2005/8/layout/bProcess3"/>
    <dgm:cxn modelId="{A73DCC1F-2272-4365-8809-8359E86A4C81}" type="presParOf" srcId="{04CA42B3-836A-4CCE-8DCC-A285FCB198A5}" destId="{BA21FB94-F3A6-4211-9A70-CA6D26E79BE1}" srcOrd="0" destOrd="0" presId="urn:microsoft.com/office/officeart/2005/8/layout/bProcess3"/>
    <dgm:cxn modelId="{97C7DB09-96BA-4B5C-B2B8-869CBA768FAD}" type="presParOf" srcId="{2F49AB8A-92CF-4B0A-AFFC-8E94FF422582}" destId="{DFBEA0CA-AA09-432C-BC28-03BE22E30209}" srcOrd="12" destOrd="0" presId="urn:microsoft.com/office/officeart/2005/8/layout/bProcess3"/>
    <dgm:cxn modelId="{83F0B5F1-974B-4253-8BDE-308DDC168DBD}" type="presParOf" srcId="{2F49AB8A-92CF-4B0A-AFFC-8E94FF422582}" destId="{FA9BEC87-88CF-44A0-B6ED-F3E65C06C362}" srcOrd="13" destOrd="0" presId="urn:microsoft.com/office/officeart/2005/8/layout/bProcess3"/>
    <dgm:cxn modelId="{546BACC3-826C-40D2-871A-3C5699FA16A7}" type="presParOf" srcId="{FA9BEC87-88CF-44A0-B6ED-F3E65C06C362}" destId="{E33A4D3F-D50D-4FED-803F-C83F031E8367}" srcOrd="0" destOrd="0" presId="urn:microsoft.com/office/officeart/2005/8/layout/bProcess3"/>
    <dgm:cxn modelId="{C8138E86-94BF-482A-933E-4AF33952B8A1}" type="presParOf" srcId="{2F49AB8A-92CF-4B0A-AFFC-8E94FF422582}" destId="{0BE077E7-F3BA-4CCC-8B96-63DC96D90908}" srcOrd="14" destOrd="0" presId="urn:microsoft.com/office/officeart/2005/8/layout/bProcess3"/>
    <dgm:cxn modelId="{879BF946-7790-4533-93D8-1A1A4FF8CE15}" type="presParOf" srcId="{2F49AB8A-92CF-4B0A-AFFC-8E94FF422582}" destId="{83FC7310-3155-448A-8CC7-74FFE10CC3B3}" srcOrd="15" destOrd="0" presId="urn:microsoft.com/office/officeart/2005/8/layout/bProcess3"/>
    <dgm:cxn modelId="{248AA3A9-C39B-407C-9321-9BE8262A4EB9}" type="presParOf" srcId="{83FC7310-3155-448A-8CC7-74FFE10CC3B3}" destId="{F15165E9-F540-4F79-BECE-AC1727A70379}" srcOrd="0" destOrd="0" presId="urn:microsoft.com/office/officeart/2005/8/layout/bProcess3"/>
    <dgm:cxn modelId="{D54CFE70-5B0D-4C92-B27E-DC95956C69ED}" type="presParOf" srcId="{2F49AB8A-92CF-4B0A-AFFC-8E94FF422582}" destId="{5917F9B1-DFC3-40DE-8B02-7D99DE30A117}" srcOrd="16" destOrd="0" presId="urn:microsoft.com/office/officeart/2005/8/layout/bProcess3"/>
    <dgm:cxn modelId="{6191E091-087A-4295-BB06-150778E625FF}" type="presParOf" srcId="{2F49AB8A-92CF-4B0A-AFFC-8E94FF422582}" destId="{96C72476-993D-4AF1-AC25-48E47AEBF2C3}" srcOrd="17" destOrd="0" presId="urn:microsoft.com/office/officeart/2005/8/layout/bProcess3"/>
    <dgm:cxn modelId="{19073B12-3E74-40D2-A000-DB7E01016DE4}" type="presParOf" srcId="{96C72476-993D-4AF1-AC25-48E47AEBF2C3}" destId="{B799F6C1-EE5E-4490-B750-0243576D9472}" srcOrd="0" destOrd="0" presId="urn:microsoft.com/office/officeart/2005/8/layout/bProcess3"/>
    <dgm:cxn modelId="{12E556D4-B3B6-4015-ACF9-C77C53D3A92C}" type="presParOf" srcId="{2F49AB8A-92CF-4B0A-AFFC-8E94FF422582}" destId="{661F72B6-D27F-44EF-80BA-CBBC12C9BE2C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179C1ADC-C838-437E-AC43-72D85714420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3107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8C0DC8E2-A67D-466B-9733-911DAD2F90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1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469B2CF1-5490-4261-B30D-8A8EBA202C8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1417" tIns="45710" rIns="91417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3107"/>
            <a:ext cx="2945659" cy="49657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3CFFA6ED-2B14-47EB-AAFF-C368DD63C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9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3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FA6ED-2B14-47EB-AAFF-C368DD63CF2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0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B857-2B66-42E5-9992-EC6BA6C25950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B631-85A7-48C6-933B-A7249020EEF5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766A-A074-4AC2-B95C-54EC4DA9FFEF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5022-22C3-4588-9639-97FEA9D7CB9B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1CC2-246C-4581-BC92-83456BDC7956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C36-F606-48C9-A28F-8AB010759B41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DD51-3C7C-4BCA-B214-511D810CBAFE}" type="datetime1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DEDE-52E9-46D9-8544-1980778483CF}" type="datetime1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0FD8-E631-4163-A9C7-AE98B1BA1942}" type="datetime1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6585-B15C-4400-9B99-B0C8228EB08C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8E66-9B84-413F-A027-41ADB5D1BF5C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C8AD-3950-4970-ADE5-60A7774E54BA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96E7-49C9-47D3-825D-6CC094C15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ys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>
                <a:solidFill>
                  <a:prstClr val="black"/>
                </a:solidFill>
              </a:rPr>
              <a:t>Рекомендации и предложения МНОО ММГЛ для                                                     «Дорожной карты по розыску пропавших без вести на Северном Кавказе»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596" y="188640"/>
            <a:ext cx="6872808" cy="1080120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47664" y="6021288"/>
            <a:ext cx="6048672" cy="70018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Конференция «Дорожная карта по розыску пропавших без вести на Северном Кавказе. Актуальные проблемы розыска и геномной идентификации. Предложения и рекомендации</a:t>
            </a:r>
            <a:r>
              <a:rPr lang="ru-RU" b="1" dirty="0" smtClean="0">
                <a:solidFill>
                  <a:schemeClr val="tx1"/>
                </a:solidFill>
              </a:rPr>
              <a:t>», г. Пятигорск, 25-26 сентября 2014 г.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7"/>
            <a:ext cx="6192688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В результате сравнения ДНК костных останков неопознанных трупов с ДНК родственников установлены военнослужащие </a:t>
            </a:r>
            <a:r>
              <a:rPr lang="ru-RU" sz="1600" dirty="0" err="1" smtClean="0"/>
              <a:t>Жиделев</a:t>
            </a:r>
            <a:r>
              <a:rPr lang="ru-RU" sz="1600" dirty="0" smtClean="0"/>
              <a:t> и Мартынов, а также  жители ЧР </a:t>
            </a:r>
            <a:r>
              <a:rPr lang="ru-RU" sz="1600" dirty="0" err="1" smtClean="0"/>
              <a:t>Исраилов</a:t>
            </a:r>
            <a:r>
              <a:rPr lang="ru-RU" sz="1600" dirty="0" smtClean="0"/>
              <a:t> и </a:t>
            </a:r>
            <a:r>
              <a:rPr lang="ru-RU" sz="1600" dirty="0" err="1" smtClean="0"/>
              <a:t>Сангариев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7"/>
            <a:ext cx="4860032" cy="3459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465"/>
            <a:ext cx="4788025" cy="39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dirty="0"/>
              <a:t>Работа в пилотном варианте</a:t>
            </a:r>
            <a:br>
              <a:rPr lang="ru-RU" sz="2700" dirty="0"/>
            </a:br>
            <a:r>
              <a:rPr lang="ru-RU" sz="2700" dirty="0"/>
              <a:t>Розыск пропавших в осетино-ингушском конфликте 1992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В конфликте 1992 г. с обеих сторон пропало без вести 196 человек.</a:t>
            </a:r>
          </a:p>
          <a:p>
            <a:r>
              <a:rPr lang="ru-RU" sz="1800" dirty="0" smtClean="0"/>
              <a:t>На всех пропавших была собрана прижизненная информация (анкеты).</a:t>
            </a:r>
          </a:p>
          <a:p>
            <a:r>
              <a:rPr lang="ru-RU" sz="1800" dirty="0" smtClean="0"/>
              <a:t>Получена информация о местах захоронения.</a:t>
            </a:r>
          </a:p>
          <a:p>
            <a:r>
              <a:rPr lang="ru-RU" sz="1800" dirty="0" smtClean="0"/>
              <a:t>От родственников получено 350 </a:t>
            </a:r>
            <a:r>
              <a:rPr lang="ru-RU" sz="1800" dirty="0" err="1" smtClean="0"/>
              <a:t>биообразцов</a:t>
            </a:r>
            <a:r>
              <a:rPr lang="ru-RU" sz="1800" dirty="0" smtClean="0"/>
              <a:t> и по ним выделена ДНК-информация.</a:t>
            </a:r>
          </a:p>
          <a:p>
            <a:r>
              <a:rPr lang="ru-RU" sz="1800" dirty="0" smtClean="0"/>
              <a:t>В результате геномной идентификации установлены личности 9 человек.</a:t>
            </a:r>
          </a:p>
          <a:p>
            <a:r>
              <a:rPr lang="ru-RU" sz="1800" dirty="0" smtClean="0"/>
              <a:t>Кроме того, установлена судьба 15 пропавших без вести.</a:t>
            </a:r>
          </a:p>
          <a:p>
            <a:r>
              <a:rPr lang="ru-RU" sz="1800" dirty="0" smtClean="0"/>
              <a:t>В настоящее время активная </a:t>
            </a:r>
            <a:r>
              <a:rPr lang="ru-RU" sz="1800" dirty="0" err="1" smtClean="0"/>
              <a:t>эксгумационно</a:t>
            </a:r>
            <a:r>
              <a:rPr lang="ru-RU" sz="1800" dirty="0" smtClean="0"/>
              <a:t>-идентификационная работа приостановлена из-за несогласованности действий руководства двух республик. </a:t>
            </a:r>
          </a:p>
          <a:p>
            <a:r>
              <a:rPr lang="ru-RU" sz="1800" dirty="0" smtClean="0"/>
              <a:t>В Чеченской Республике сотрудниками ММГЛ получено 600 </a:t>
            </a:r>
            <a:r>
              <a:rPr lang="ru-RU" sz="1800" dirty="0" err="1" smtClean="0"/>
              <a:t>биообразцов</a:t>
            </a:r>
            <a:r>
              <a:rPr lang="ru-RU" sz="1800" dirty="0" smtClean="0"/>
              <a:t>. </a:t>
            </a:r>
            <a:r>
              <a:rPr lang="ru-RU" sz="1800" dirty="0" err="1" smtClean="0"/>
              <a:t>Генотипировано</a:t>
            </a:r>
            <a:r>
              <a:rPr lang="ru-RU" sz="1800" dirty="0" smtClean="0"/>
              <a:t> 450, выдано 280 «генетических паспортов».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341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4638"/>
            <a:ext cx="7931224" cy="5112568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899592" y="5724926"/>
            <a:ext cx="778720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Мемориальный комплекс в г. Назрань, Ингушетия. Родственники ожидают решения вопросов розыска и установления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близких  от руководства двух республик.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Субъекты </a:t>
            </a:r>
            <a:r>
              <a:rPr lang="ru-RU" sz="2200" dirty="0"/>
              <a:t>процесса</a:t>
            </a:r>
            <a:r>
              <a:rPr lang="en-US" sz="2200" dirty="0"/>
              <a:t>: </a:t>
            </a:r>
            <a:r>
              <a:rPr lang="ru-RU" sz="2200" dirty="0"/>
              <a:t>МВД</a:t>
            </a:r>
            <a:r>
              <a:rPr lang="ru-RU" sz="2200" dirty="0" smtClean="0"/>
              <a:t>,, Минздрав</a:t>
            </a:r>
            <a:r>
              <a:rPr lang="ru-RU" sz="2200" dirty="0"/>
              <a:t>, МО, СК России, </a:t>
            </a:r>
            <a:r>
              <a:rPr lang="ru-RU" sz="2200" dirty="0" smtClean="0"/>
              <a:t>ФСБ России.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Работа </a:t>
            </a:r>
            <a:r>
              <a:rPr lang="ru-RU" sz="2200" dirty="0" smtClean="0"/>
              <a:t>«в </a:t>
            </a:r>
            <a:r>
              <a:rPr lang="ru-RU" sz="2200" dirty="0"/>
              <a:t>ручном </a:t>
            </a:r>
            <a:r>
              <a:rPr lang="ru-RU" sz="2200" dirty="0" smtClean="0"/>
              <a:t>режиме»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настоящее время молекулярно-генетические исследования в интересах розыска проводят на Северном Кавказе 111 центр МО РФ (Москва, Ростов-на-Дону), РЦСМЭ Минздрава РФ (Москва), ЭКЦ МВД РФ (Москва, Ставрополь), ГСУ СК РФ по СКФО (г. Ессентуки), лаборатория ФСБ (</a:t>
            </a:r>
            <a:r>
              <a:rPr lang="ru-RU" sz="2000" dirty="0" err="1" smtClean="0"/>
              <a:t>г.Москва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Информация о ДНК-исследованиях, родственников, как правило, хранится в локальных учетах и розыскных делах пропавших и в ФБДГИ МВД РФ отсутствует.  </a:t>
            </a:r>
          </a:p>
          <a:p>
            <a:r>
              <a:rPr lang="ru-RU" sz="2000" dirty="0" smtClean="0"/>
              <a:t>В отсутствие единого национального стандарта геномной идентификации применяется рабочий формат «</a:t>
            </a:r>
            <a:r>
              <a:rPr lang="ru-RU" sz="2000" dirty="0" err="1" smtClean="0"/>
              <a:t>идентифайлер</a:t>
            </a:r>
            <a:r>
              <a:rPr lang="ru-RU" sz="2000" dirty="0" smtClean="0"/>
              <a:t>» (15 локусов), приемлемый при идентификации тождеств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Сравнительная экспертиза ДНК неопознанных трупов с ДНК родственников требует дополнительных исследований («</a:t>
            </a:r>
            <a:r>
              <a:rPr lang="ru-RU" sz="2000" dirty="0" err="1" smtClean="0"/>
              <a:t>сиквенс</a:t>
            </a:r>
            <a:r>
              <a:rPr lang="ru-RU" sz="2000" dirty="0" smtClean="0"/>
              <a:t>», «</a:t>
            </a:r>
            <a:r>
              <a:rPr lang="en-US" sz="2000" dirty="0" smtClean="0"/>
              <a:t>y-</a:t>
            </a:r>
            <a:r>
              <a:rPr lang="ru-RU" sz="2000" dirty="0" smtClean="0"/>
              <a:t>хромосома» и др</a:t>
            </a:r>
            <a:r>
              <a:rPr lang="ru-RU" sz="2000" dirty="0"/>
              <a:t>.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Требуется преодоление ведомственных барьеров для организации эффективного использования генетической информации в интересах розыска пропавших. «</a:t>
            </a:r>
            <a:r>
              <a:rPr lang="ru-RU" sz="2000" dirty="0"/>
              <a:t>Р</a:t>
            </a:r>
            <a:r>
              <a:rPr lang="ru-RU" sz="2000" dirty="0" smtClean="0"/>
              <a:t>учной режим» работы предполагает обмен геномной информацией между субъектами розыскного процесса на Северном Кавказе в интересах активизации розыска. </a:t>
            </a:r>
          </a:p>
          <a:p>
            <a:r>
              <a:rPr lang="ru-RU" sz="2000" dirty="0" smtClean="0"/>
              <a:t>ММГЛ достигнуто соглашение о совместной работе с Министерством здравоохранения РФ и Министерством обороны РФ в розыске пропавших без вести. Результатом совместных усилий стало установление судеб военнослужащих </a:t>
            </a:r>
            <a:r>
              <a:rPr lang="ru-RU" sz="2000" dirty="0" err="1" smtClean="0"/>
              <a:t>Жиделева</a:t>
            </a:r>
            <a:r>
              <a:rPr lang="ru-RU" sz="2000" dirty="0" smtClean="0"/>
              <a:t> и Мартынова, а также жителей Чечни </a:t>
            </a:r>
            <a:r>
              <a:rPr lang="ru-RU" sz="2000" dirty="0" err="1" smtClean="0"/>
              <a:t>Исраилова</a:t>
            </a:r>
            <a:r>
              <a:rPr lang="ru-RU" sz="2000" dirty="0" smtClean="0"/>
              <a:t> и </a:t>
            </a:r>
            <a:r>
              <a:rPr lang="ru-RU" sz="2000" dirty="0" err="1" smtClean="0"/>
              <a:t>Сангариева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41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4638"/>
            <a:ext cx="7200800" cy="5314602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5900554"/>
            <a:ext cx="735516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Расширенное заседание комиссии СПЧ по Северному Кавказу, июнь 2014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/>
              <a:t>Межведомственная рабочая группа</a:t>
            </a:r>
            <a:br>
              <a:rPr lang="ru-RU" sz="2200" dirty="0"/>
            </a:br>
            <a:r>
              <a:rPr lang="ru-RU" sz="2200" dirty="0"/>
              <a:t>Установление порядка использования в розыске геномной 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Для реализации положений ФЗ-242, касающихся установления порядка использования геномной информации в целях розыска пропавших без вести и развития молекулярно-генетических исследований и экспертиз в РФ, необходимо создать межведомственную рабочую группу (Постановление Правительства РФ).</a:t>
            </a:r>
          </a:p>
          <a:p>
            <a:r>
              <a:rPr lang="ru-RU" sz="2000" dirty="0" smtClean="0"/>
              <a:t>Определить задачи группы</a:t>
            </a:r>
            <a:r>
              <a:rPr lang="en-US" sz="2000" dirty="0" smtClean="0"/>
              <a:t>: </a:t>
            </a:r>
            <a:r>
              <a:rPr lang="ru-RU" sz="2000" dirty="0" smtClean="0"/>
              <a:t>а) выработка единой государственной политики в области геномной регистрации, б) совершенствование правовой базы, в) </a:t>
            </a:r>
            <a:r>
              <a:rPr lang="ru-RU" sz="2000" dirty="0"/>
              <a:t>разработка и внедрение единых национальных геномных </a:t>
            </a:r>
            <a:r>
              <a:rPr lang="ru-RU" sz="2000" dirty="0" smtClean="0"/>
              <a:t>стандартов, г) </a:t>
            </a:r>
            <a:r>
              <a:rPr lang="ru-RU" sz="2000" dirty="0"/>
              <a:t>организация межведомственной координации и взаимодействия, </a:t>
            </a:r>
            <a:r>
              <a:rPr lang="ru-RU" sz="2000" dirty="0" smtClean="0"/>
              <a:t>д) </a:t>
            </a:r>
            <a:r>
              <a:rPr lang="ru-RU" sz="2000" dirty="0"/>
              <a:t>внедрение </a:t>
            </a:r>
            <a:r>
              <a:rPr lang="ru-RU" sz="2000" dirty="0" smtClean="0"/>
              <a:t>в практику отечественных </a:t>
            </a:r>
            <a:r>
              <a:rPr lang="ru-RU" sz="2000" dirty="0"/>
              <a:t>и международных </a:t>
            </a:r>
            <a:r>
              <a:rPr lang="ru-RU" sz="2000" dirty="0" smtClean="0"/>
              <a:t>научных достижений </a:t>
            </a:r>
            <a:r>
              <a:rPr lang="ru-RU" sz="2000" dirty="0"/>
              <a:t>в области </a:t>
            </a:r>
            <a:r>
              <a:rPr lang="ru-RU" sz="2000" dirty="0" smtClean="0"/>
              <a:t>генетики, е) подготовка кадров. </a:t>
            </a:r>
          </a:p>
          <a:p>
            <a:r>
              <a:rPr lang="ru-RU" sz="2000" dirty="0" smtClean="0"/>
              <a:t>Подготовить проекты директивных документов, устанавливающих порядок использования профильными структурами геномной информации в розыске пропавших без вести.</a:t>
            </a:r>
            <a:endParaRPr lang="en-US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/>
              <a:t>Федеральная база данных геномной информации.  Оперативные учеты </a:t>
            </a:r>
            <a:r>
              <a:rPr lang="ru-RU" sz="2200" dirty="0" smtClean="0"/>
              <a:t>в интересах геномной </a:t>
            </a:r>
            <a:r>
              <a:rPr lang="ru-RU" sz="2200" dirty="0"/>
              <a:t>идентификации на Северном </a:t>
            </a:r>
            <a:r>
              <a:rPr lang="ru-RU" sz="2200" dirty="0" smtClean="0"/>
              <a:t>Кавказе.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 соответствии с ФЗ-242 федеральную базу данных геномной информации формирует и поддерживает ЭКЦ МВД Российской Федерации. В общем массиве базы содержится информация (в формате «</a:t>
            </a:r>
            <a:r>
              <a:rPr lang="ru-RU" sz="2000" dirty="0" err="1" smtClean="0"/>
              <a:t>идентифайлер</a:t>
            </a:r>
            <a:r>
              <a:rPr lang="ru-RU" sz="2000" dirty="0" smtClean="0"/>
              <a:t>»), подлежащая обязательной геномной регистрации</a:t>
            </a:r>
            <a:r>
              <a:rPr lang="ru-RU" sz="2000" dirty="0"/>
              <a:t> </a:t>
            </a:r>
            <a:r>
              <a:rPr lang="ru-RU" sz="2000" dirty="0" smtClean="0"/>
              <a:t>(криминалитет, </a:t>
            </a:r>
            <a:r>
              <a:rPr lang="ru-RU" sz="2000" dirty="0" err="1" smtClean="0"/>
              <a:t>биообразцы</a:t>
            </a:r>
            <a:r>
              <a:rPr lang="ru-RU" sz="2000" dirty="0" smtClean="0"/>
              <a:t> с места преступления, неопознанные трупы).</a:t>
            </a:r>
          </a:p>
          <a:p>
            <a:r>
              <a:rPr lang="ru-RU" sz="2000" dirty="0" smtClean="0"/>
              <a:t>Геномная информация от родственников пропавших без вести  регистрации не подлежит.   </a:t>
            </a:r>
          </a:p>
          <a:p>
            <a:r>
              <a:rPr lang="ru-RU" sz="2000" dirty="0" smtClean="0"/>
              <a:t>Пробел в законодательстве в части создания сравнительной базы ДНК родственников может быть устранен соответствующими дополнениями в ФЗ-242.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целях активизации работы по розыску без вести пропавших, в том числе в СКФО и до нормативного урегулирования данного вопроса, </a:t>
            </a:r>
            <a:r>
              <a:rPr lang="ru-RU" sz="2000" dirty="0" smtClean="0"/>
              <a:t>целесообразно направить </a:t>
            </a:r>
            <a:r>
              <a:rPr lang="ru-RU" sz="2000" dirty="0"/>
              <a:t>в </a:t>
            </a:r>
            <a:r>
              <a:rPr lang="ru-RU" sz="2000" dirty="0" smtClean="0"/>
              <a:t>Федеральную </a:t>
            </a:r>
            <a:r>
              <a:rPr lang="ru-RU" sz="2000" dirty="0"/>
              <a:t>базу данных геномной информации </a:t>
            </a:r>
            <a:r>
              <a:rPr lang="ru-RU" sz="2000" dirty="0" smtClean="0"/>
              <a:t>(ФБДГИ</a:t>
            </a:r>
            <a:r>
              <a:rPr lang="ru-RU" sz="2000" dirty="0"/>
              <a:t>) имеющиеся данные ДНК неопознанных трупов, ранее не </a:t>
            </a:r>
            <a:r>
              <a:rPr lang="ru-RU" sz="2000" dirty="0" err="1"/>
              <a:t>предоставлявшиеся</a:t>
            </a:r>
            <a:r>
              <a:rPr lang="ru-RU" sz="2000" dirty="0"/>
              <a:t> в ФБДГИ, для постановки на учет (в соответствии с ФЗ №242), а также данные ДНК родственников без вести пропавших для проверки по ФБДГИ.</a:t>
            </a:r>
          </a:p>
        </p:txBody>
      </p:sp>
    </p:spTree>
    <p:extLst>
      <p:ext uri="{BB962C8B-B14F-4D97-AF65-F5344CB8AC3E}">
        <p14:creationId xmlns:p14="http://schemas.microsoft.com/office/powerpoint/2010/main" val="34620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Эксгумация</a:t>
            </a:r>
            <a:r>
              <a:rPr lang="ru-RU" sz="2000" dirty="0"/>
              <a:t>, захоронение останков по местным обычаям на Северном </a:t>
            </a:r>
            <a:r>
              <a:rPr lang="ru-RU" sz="2000" dirty="0" smtClean="0"/>
              <a:t>Кавказе.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Взаимодействие государственных структур с общественными организациями  по вопросам поддержки родственников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Процесс принятия решения, согласования и документирования эксгумационных мероприятий в настоящее время излишне сложен.  </a:t>
            </a:r>
          </a:p>
          <a:p>
            <a:r>
              <a:rPr lang="ru-RU" sz="1800" dirty="0" smtClean="0"/>
              <a:t>Необходимо урегулировать вопросы финансового обеспечения перезахоронения идентифицированных останков.</a:t>
            </a:r>
          </a:p>
          <a:p>
            <a:r>
              <a:rPr lang="ru-RU" sz="1800" dirty="0" smtClean="0"/>
              <a:t>Требуются знания местных традиций захоронения и поминания погибших на Северном Кавказе. </a:t>
            </a:r>
          </a:p>
          <a:p>
            <a:r>
              <a:rPr lang="ru-RU" sz="1800" dirty="0" smtClean="0"/>
              <a:t>Социальная и материальная поддержка родственников пропавших без вести имеет большое значение. </a:t>
            </a:r>
            <a:endParaRPr lang="ru-RU" sz="1800" dirty="0"/>
          </a:p>
          <a:p>
            <a:r>
              <a:rPr lang="ru-RU" sz="1800" dirty="0" smtClean="0"/>
              <a:t>Необходимо тесное взаимодействие государственных структур и общественных организаций при проведении эксгумационных работ и перезахоронений.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9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5482952" cy="4210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2376230"/>
            <a:ext cx="5112568" cy="35417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179512" y="4119264"/>
            <a:ext cx="3168352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Захоронение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останков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С.Сангариева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родовом селе в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499992" y="5647326"/>
            <a:ext cx="4032448" cy="9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Богородское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кладбище,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Подмосковье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/>
              <a:t>Единый механизм </a:t>
            </a:r>
            <a:r>
              <a:rPr lang="ru-RU" sz="2200" dirty="0" smtClean="0"/>
              <a:t>розыска пропавших без вести в Российской Федерации.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Программное обеспечение. </a:t>
            </a:r>
            <a:r>
              <a:rPr lang="ru-RU" sz="2200" dirty="0"/>
              <a:t>Координация и взаимодействие субъектов розыска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Предполагается </a:t>
            </a:r>
            <a:r>
              <a:rPr lang="ru-RU" sz="2000" dirty="0"/>
              <a:t>э</a:t>
            </a:r>
            <a:r>
              <a:rPr lang="ru-RU" sz="2000" dirty="0" smtClean="0"/>
              <a:t>кстраполяция положительного опыта розыска пропавших без вести на Северном Кавказе на другие территории РФ.</a:t>
            </a:r>
          </a:p>
          <a:p>
            <a:r>
              <a:rPr lang="ru-RU" sz="2000" dirty="0" smtClean="0"/>
              <a:t>Необходимо создание общероссийского  программного обеспечения по розыску пропавших без вести, учитывающего отечественный и международный опыт и интегрирующего  оптимальный объем генетической, прижизненной и посмертной информации о пропавших без вести и их родственниках.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Эффективная розыскная работа является превентивной мерой предупреждения похищений и безвестных исчезновений граждан.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8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Пошаговый сценарий создания единого механизма розыска и идентификации на Северном Кавказе.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5342"/>
              </p:ext>
            </p:extLst>
          </p:nvPr>
        </p:nvGraphicFramePr>
        <p:xfrm>
          <a:off x="467544" y="69269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Установление масштаба </a:t>
            </a:r>
            <a:r>
              <a:rPr lang="ru-RU" sz="2700" dirty="0" smtClean="0"/>
              <a:t>проблемы.</a:t>
            </a:r>
            <a:r>
              <a:rPr lang="ru-RU" sz="2700" dirty="0"/>
              <a:t> Коррекция списков пропавших без вести на Северном Кавказе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 настоящее время в списке пропавших без вести на Северном Кавказе  числится 7621 человек, из них военнослужащих и сотрудников других силовых структур – около 600 человек.</a:t>
            </a:r>
          </a:p>
          <a:p>
            <a:r>
              <a:rPr lang="ru-RU" sz="2000" dirty="0" smtClean="0"/>
              <a:t>Список составлен по данным, полученным от МВД республик, МО РФ, уполномоченных по правам человека, правозащитных организаций и родственников пропавших без вести.</a:t>
            </a:r>
          </a:p>
          <a:p>
            <a:r>
              <a:rPr lang="ru-RU" sz="2000" dirty="0" smtClean="0"/>
              <a:t>Коррекция списка ведется на основании информации о розыске или установлении судеб пропавших, а также включения в список вновь пропавших и не разысканных «по горячим следам». </a:t>
            </a:r>
            <a:r>
              <a:rPr lang="ru-RU" sz="2000" b="1" dirty="0" smtClean="0"/>
              <a:t>Общее количество пропавших неуклонно растет.</a:t>
            </a:r>
          </a:p>
          <a:p>
            <a:r>
              <a:rPr lang="ru-RU" sz="2000" dirty="0"/>
              <a:t>На Северном Кавказе отсутствует единый механизм розыска пропавших без вести, медленно внедряются в практику современные достижения в криминалистике и в молекулярно-генетических исследованиях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Уровень государственной поддержки родственников пропавших без вести недостаточен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7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76672"/>
            <a:ext cx="5472608" cy="3899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3234652"/>
            <a:ext cx="4608512" cy="3210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сайта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www.rozysk.org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обратной связи пользователей, присылающих данные на пропавших.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1560" y="4834212"/>
            <a:ext cx="309634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 сайта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www.rozysk.org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списком пропавших без вести.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95936" y="2060848"/>
            <a:ext cx="49685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Работа </a:t>
            </a:r>
            <a:r>
              <a:rPr lang="ru-RU" sz="2200" dirty="0"/>
              <a:t>с ассоциациями родственников и отдельными </a:t>
            </a:r>
            <a:r>
              <a:rPr lang="ru-RU" sz="2200" dirty="0" smtClean="0"/>
              <a:t>семьями. Социальная </a:t>
            </a:r>
            <a:r>
              <a:rPr lang="ru-RU" sz="2200" dirty="0"/>
              <a:t>и медико-психологическая поддержка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РД, РИ, ЧР, КБР и РСО-Алания созданы и работают комитеты родственников пропавших без вести. Руководители комитетов и активные члены организаций работают в ЦГСР Миротворческой миссии имени генерала Лебедя.  </a:t>
            </a:r>
          </a:p>
          <a:p>
            <a:r>
              <a:rPr lang="ru-RU" sz="1800" dirty="0" smtClean="0"/>
              <a:t>За период с 2010 года при поддержке ММГЛ прошли медико-психологическую реабилитацию 320 родственников пропавших без вести.</a:t>
            </a:r>
          </a:p>
          <a:p>
            <a:r>
              <a:rPr lang="ru-RU" sz="1800" dirty="0" smtClean="0"/>
              <a:t>Оказана материальная помощь 150 семьям пропавших без вести.</a:t>
            </a:r>
          </a:p>
          <a:p>
            <a:r>
              <a:rPr lang="ru-RU" sz="1800" dirty="0" smtClean="0"/>
              <a:t>Проведено с комитетами родственников более 100 рабочих встреч, круглых столов и конференций.</a:t>
            </a:r>
          </a:p>
          <a:p>
            <a:r>
              <a:rPr lang="ru-RU" sz="1800" dirty="0" smtClean="0"/>
              <a:t>Требуется системная государственная поддержка родственников пропавших без вести.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885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6" y="620689"/>
            <a:ext cx="5002758" cy="3890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4287564" y="4927584"/>
            <a:ext cx="4415483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генетических паспортов родственникам пропавших, г. Грозный, июнь 2014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13184" y="4954891"/>
            <a:ext cx="368275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медико-психологической реабилитации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родственников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пропавших, сан. «Родник», г. Пятигорск.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875393"/>
            <a:ext cx="47160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/>
              <a:t>Сбор прижизненной информации на пропавших (анкетирование)</a:t>
            </a:r>
            <a:br>
              <a:rPr lang="ru-RU" sz="2200" dirty="0"/>
            </a:br>
            <a:r>
              <a:rPr lang="ru-RU" sz="2200" dirty="0"/>
              <a:t>Уточнение сведений о захоронениях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Сотрудниками ММГЛ </a:t>
            </a:r>
            <a:r>
              <a:rPr lang="ru-RU" sz="1800" dirty="0"/>
              <a:t>на основе </a:t>
            </a:r>
            <a:r>
              <a:rPr lang="ru-RU" sz="1800" dirty="0" smtClean="0"/>
              <a:t>действующих </a:t>
            </a:r>
            <a:r>
              <a:rPr lang="ru-RU" sz="1800" dirty="0"/>
              <a:t>документов (МВД,ФСБ</a:t>
            </a:r>
            <a:r>
              <a:rPr lang="ru-RU" sz="1800" dirty="0" smtClean="0"/>
              <a:t>, Интерпол</a:t>
            </a:r>
            <a:r>
              <a:rPr lang="ru-RU" sz="1800" dirty="0"/>
              <a:t>, </a:t>
            </a:r>
            <a:r>
              <a:rPr lang="ru-RU" sz="1800" dirty="0" smtClean="0"/>
              <a:t>МККК и др.) была разработана специальная анкета прижизненной информации на пропавших без вести на Северном Кавказе.</a:t>
            </a:r>
          </a:p>
          <a:p>
            <a:r>
              <a:rPr lang="ru-RU" sz="1800" dirty="0" smtClean="0"/>
              <a:t>За период с 2010 года собрано 4107 анкет. Данная работа осуществляется в постоянном режиме.</a:t>
            </a:r>
          </a:p>
          <a:p>
            <a:r>
              <a:rPr lang="ru-RU" sz="1800" dirty="0" smtClean="0"/>
              <a:t>Требуется адаптировать анкету для работы с геномной информацией.</a:t>
            </a:r>
          </a:p>
          <a:p>
            <a:r>
              <a:rPr lang="ru-RU" sz="1800" dirty="0" smtClean="0"/>
              <a:t>Сотрудниками ЦГСР получены сведения о 32 захоронениях. Данная информация передана в правоохранительные структуры. </a:t>
            </a:r>
          </a:p>
          <a:p>
            <a:r>
              <a:rPr lang="ru-RU" sz="1800" dirty="0" smtClean="0"/>
              <a:t>ММГЛ приняло участие в эксгумации  6-и установленных захоронений.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72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74350"/>
            <a:ext cx="5225552" cy="33499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74639"/>
            <a:ext cx="3528392" cy="4738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013176"/>
            <a:ext cx="3456384" cy="121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Петра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Саркисьяна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пропавшего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г.Грозном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17.03.1999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013176"/>
            <a:ext cx="4474840" cy="9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о захоронениях на территории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Изучение </a:t>
            </a:r>
            <a:r>
              <a:rPr lang="ru-RU" sz="2200" dirty="0"/>
              <a:t>возможностей генетической идентификации в  установлении судеб пропавших без вести                      </a:t>
            </a:r>
            <a:br>
              <a:rPr lang="ru-RU" sz="2200" dirty="0"/>
            </a:br>
            <a:r>
              <a:rPr lang="ru-RU" sz="2200" dirty="0"/>
              <a:t> База данных ДНК родственников.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Федеральный закон №242-2008 года «О государственной геномной регистрации в РФ» предусмотрел использование геномной информации в целях розыска пропавших без вести граждан (Ст. 14, п.2)</a:t>
            </a:r>
          </a:p>
          <a:p>
            <a:r>
              <a:rPr lang="ru-RU" sz="1800" dirty="0" smtClean="0"/>
              <a:t>Порядок использования геномной информации в розыске пропавших без вести  Правительством РФ до сих пор не определен.</a:t>
            </a:r>
          </a:p>
          <a:p>
            <a:r>
              <a:rPr lang="en-US" sz="1800" dirty="0" smtClean="0"/>
              <a:t>C</a:t>
            </a:r>
            <a:r>
              <a:rPr lang="ru-RU" sz="1800" dirty="0" err="1" smtClean="0"/>
              <a:t>оздание</a:t>
            </a:r>
            <a:r>
              <a:rPr lang="ru-RU" sz="1800" dirty="0" smtClean="0"/>
              <a:t> сравнительной базы данных ДНК родственников с массивом ДНК неопознанных трупов предусмотрено в рамках добровольной регистрации.</a:t>
            </a:r>
          </a:p>
          <a:p>
            <a:r>
              <a:rPr lang="ru-RU" sz="1800" dirty="0" smtClean="0"/>
              <a:t>Сравнение нетождественной генетической информации требует применения специальных методик.</a:t>
            </a:r>
          </a:p>
          <a:p>
            <a:r>
              <a:rPr lang="ru-RU" sz="1800" dirty="0" smtClean="0"/>
              <a:t>Внедрение молекулярно-генетических методов идентификации в розыск пропавших без вести значительно расширяет возможности установления судеб пропавших граждан.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98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1438</Words>
  <Application>Microsoft Office PowerPoint</Application>
  <PresentationFormat>Экран (4:3)</PresentationFormat>
  <Paragraphs>127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      Рекомендации и предложения МНОО ММГЛ для                                                     «Дорожной карты по розыску пропавших без вести на Северном Кавказе»      </vt:lpstr>
      <vt:lpstr>Пошаговый сценарий создания единого механизма розыска и идентификации на Северном Кавказе.</vt:lpstr>
      <vt:lpstr>Установление масштаба проблемы. Коррекция списков пропавших без вести на Северном Кавказе  </vt:lpstr>
      <vt:lpstr>Презентация PowerPoint</vt:lpstr>
      <vt:lpstr>   Работа с ассоциациями родственников и отдельными семьями. Социальная и медико-психологическая поддержка  </vt:lpstr>
      <vt:lpstr>Презентация PowerPoint</vt:lpstr>
      <vt:lpstr>Сбор прижизненной информации на пропавших (анкетирование) Уточнение сведений о захоронениях  </vt:lpstr>
      <vt:lpstr> </vt:lpstr>
      <vt:lpstr> Изучение возможностей генетической идентификации в  установлении судеб пропавших без вести                        База данных ДНК родственников.                          </vt:lpstr>
      <vt:lpstr>Презентация PowerPoint</vt:lpstr>
      <vt:lpstr>Работа в пилотном варианте Розыск пропавших в осетино-ингушском конфликте 1992 г. </vt:lpstr>
      <vt:lpstr>Презентация PowerPoint</vt:lpstr>
      <vt:lpstr>  Субъекты процесса: МВД,, Минздрав, МО, СК России, ФСБ России.  Работа «в ручном режиме» </vt:lpstr>
      <vt:lpstr>Презентация PowerPoint</vt:lpstr>
      <vt:lpstr>Межведомственная рабочая группа Установление порядка использования в розыске геномной информации </vt:lpstr>
      <vt:lpstr>Федеральная база данных геномной информации.  Оперативные учеты в интересах геномной идентификации на Северном Кавказе. </vt:lpstr>
      <vt:lpstr> Эксгумация, захоронение останков по местным обычаям на Северном Кавказе. Взаимодействие государственных структур с общественными организациями  по вопросам поддержки родственников </vt:lpstr>
      <vt:lpstr>Презентация PowerPoint</vt:lpstr>
      <vt:lpstr>Единый механизм розыска пропавших без вести в Российской Федерации. Программное обеспечение. Координация и взаимодействие субъектов розыска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User</cp:lastModifiedBy>
  <cp:revision>259</cp:revision>
  <cp:lastPrinted>2014-10-08T07:11:35Z</cp:lastPrinted>
  <dcterms:created xsi:type="dcterms:W3CDTF">2013-09-26T17:47:14Z</dcterms:created>
  <dcterms:modified xsi:type="dcterms:W3CDTF">2014-10-08T07:11:43Z</dcterms:modified>
</cp:coreProperties>
</file>