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270" r:id="rId3"/>
    <p:sldId id="257" r:id="rId4"/>
    <p:sldId id="258" r:id="rId5"/>
    <p:sldId id="259" r:id="rId6"/>
    <p:sldId id="260" r:id="rId7"/>
    <p:sldId id="268" r:id="rId8"/>
    <p:sldId id="261" r:id="rId9"/>
    <p:sldId id="267" r:id="rId10"/>
    <p:sldId id="262" r:id="rId11"/>
    <p:sldId id="263" r:id="rId12"/>
    <p:sldId id="266" r:id="rId13"/>
    <p:sldId id="274" r:id="rId14"/>
    <p:sldId id="264" r:id="rId15"/>
    <p:sldId id="272" r:id="rId16"/>
    <p:sldId id="273" r:id="rId17"/>
    <p:sldId id="276" r:id="rId18"/>
    <p:sldId id="278" r:id="rId19"/>
    <p:sldId id="279" r:id="rId20"/>
    <p:sldId id="277" r:id="rId21"/>
    <p:sldId id="271" r:id="rId22"/>
    <p:sldId id="275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C1ADC-C838-437E-AC43-72D857144205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DC8E2-A67D-466B-9733-911DAD2F9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1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B2CF1-5490-4261-B30D-8A8EBA202C8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FA6ED-2B14-47EB-AAFF-C368DD63C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FA6ED-2B14-47EB-AAFF-C368DD63CF2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7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FA6ED-2B14-47EB-AAFF-C368DD63CF2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EB27-0C72-4D6C-9CDB-5A69EACD9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EB27-0C72-4D6C-9CDB-5A69EACD9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EB27-0C72-4D6C-9CDB-5A69EACD9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EB27-0C72-4D6C-9CDB-5A69EACD9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EB27-0C72-4D6C-9CDB-5A69EACD9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EB27-0C72-4D6C-9CDB-5A69EACD9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EB27-0C72-4D6C-9CDB-5A69EACD9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EB27-0C72-4D6C-9CDB-5A69EACD9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EB27-0C72-4D6C-9CDB-5A69EACD9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EB27-0C72-4D6C-9CDB-5A69EACD9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EB27-0C72-4D6C-9CDB-5A69EACD9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CEB27-0C72-4D6C-9CDB-5A69EACD9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96E7-49C9-47D3-825D-6CC094C154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46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Участники  Круглого стола на тему:</a:t>
            </a:r>
            <a:r>
              <a:rPr lang="ru-RU" sz="2200" b="1" i="1" dirty="0"/>
              <a:t>«Пропавшие без вести: планирование и реализация совместных действий государства и гражданского общества»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21 мая 2009 год, г. Пятигорск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\\Server\локальная папка\МЕРОПРИЯТИЯ 2013\РКС 04.10.2013\Для презентации\Изображение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12" y="1628800"/>
            <a:ext cx="6961204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ea typeface="+mn-ea"/>
                <a:cs typeface="+mn-cs"/>
              </a:rPr>
              <a:t>Итоговый документ КС от 21 мая 2009 </a:t>
            </a:r>
            <a: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  <a:t>года</a:t>
            </a:r>
            <a:b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(В Чеченской Республике около 6 000 пропавших, в </a:t>
            </a:r>
            <a:r>
              <a:rPr lang="ru-RU" sz="2000" dirty="0" err="1">
                <a:solidFill>
                  <a:prstClr val="black"/>
                </a:solidFill>
                <a:ea typeface="+mn-ea"/>
                <a:cs typeface="+mn-cs"/>
              </a:rPr>
              <a:t>т.ч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. 500 </a:t>
            </a:r>
            <a:r>
              <a:rPr lang="ru-RU" sz="2000" dirty="0" err="1">
                <a:solidFill>
                  <a:prstClr val="black"/>
                </a:solidFill>
                <a:ea typeface="+mn-ea"/>
                <a:cs typeface="+mn-cs"/>
              </a:rPr>
              <a:t>военнослужащих.По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 осетино-ингушскому конфликту за 15 лет из 186 пропавших не найдено ни одного)</a:t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/>
              <a:t> </a:t>
            </a:r>
          </a:p>
          <a:p>
            <a:pPr lvl="0"/>
            <a:r>
              <a:rPr lang="ru-RU" sz="8000" dirty="0"/>
              <a:t>Федеральным органам необходимо создать головную структуру (центр, комиссия, группа) для установления судеб пропавших без вести.</a:t>
            </a:r>
          </a:p>
          <a:p>
            <a:pPr lvl="0"/>
            <a:r>
              <a:rPr lang="ru-RU" sz="8000" dirty="0"/>
              <a:t>Необходимы: эффективное взаимодействие всех структур на Северном Кавказе, занимающихся розыском и координация их работы.</a:t>
            </a:r>
          </a:p>
          <a:p>
            <a:pPr lvl="0"/>
            <a:r>
              <a:rPr lang="ru-RU" sz="8000" dirty="0"/>
              <a:t>Государственная поддержка содействия гражданского общества в розыскной работе (президентские гранты в 2010 – 2013 гг.).</a:t>
            </a:r>
          </a:p>
          <a:p>
            <a:pPr lvl="0"/>
            <a:r>
              <a:rPr lang="ru-RU" sz="8000" dirty="0"/>
              <a:t>Внедрение современных методов розыска и идентификации.</a:t>
            </a:r>
          </a:p>
          <a:p>
            <a:pPr lvl="0"/>
            <a:r>
              <a:rPr lang="ru-RU" sz="8000" dirty="0"/>
              <a:t>Поддержка граждан, пострадавших в вооруженных конфликтах в т.ч. родственников пропавших без вести.</a:t>
            </a:r>
          </a:p>
          <a:p>
            <a:pPr lvl="0"/>
            <a:r>
              <a:rPr lang="ru-RU" sz="8000" dirty="0"/>
              <a:t>Анализ информации по реагированию государственных структур на предложения гражданского общества (изложено в информации Президенту РФ).</a:t>
            </a:r>
          </a:p>
          <a:p>
            <a:endParaRPr lang="ru-RU" sz="56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  <a:ea typeface="+mn-ea"/>
                <a:cs typeface="+mn-cs"/>
              </a:rPr>
              <a:t>Информация Совета по правам человека и Поручение Президента РФ № Пр.- 1886 (2010 – </a:t>
            </a:r>
            <a: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  <a:t>2011 </a:t>
            </a:r>
            <a:r>
              <a:rPr lang="ru-RU" sz="2000" b="1" dirty="0" err="1" smtClean="0">
                <a:solidFill>
                  <a:prstClr val="black"/>
                </a:solidFill>
                <a:ea typeface="+mn-ea"/>
                <a:cs typeface="+mn-cs"/>
              </a:rPr>
              <a:t>гг</a:t>
            </a:r>
            <a: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Образовать </a:t>
            </a:r>
            <a:r>
              <a:rPr lang="ru-RU" sz="2000" dirty="0">
                <a:solidFill>
                  <a:prstClr val="black"/>
                </a:solidFill>
              </a:rPr>
              <a:t>в рамках Межведомственной комиссии Рабочую группу по розыску без вести пропавших на Северном Кавказе.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Внести изменения в ФЗ №242 «О государственной геномной регистрации в РФ» (ст. 7, п.3 – о введении бесплатной геномной регистрации родственников пропавших без вести).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Принять меры по обеспечению сохранности имеющейся в министерствах и ведомствах информации о пропавших без вести и введении этой информации в оборот.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5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Заседание Совета при Президенте РФ по правам человека</a:t>
            </a:r>
            <a:endParaRPr lang="ru-RU" sz="2000" b="1" dirty="0"/>
          </a:p>
        </p:txBody>
      </p:sp>
      <p:pic>
        <p:nvPicPr>
          <p:cNvPr id="4" name="Picture 3" descr="C:\Users\User\Desktop\Stanislav\spch_04091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2415381"/>
            <a:ext cx="432717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8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ea typeface="+mn-ea"/>
                <a:cs typeface="+mn-cs"/>
              </a:rPr>
              <a:t>Информация Совета при Президенте РФ по правам человека. 2012 год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lvl="0"/>
            <a:r>
              <a:rPr lang="ru-RU" sz="2200" dirty="0" smtClean="0"/>
              <a:t>Положительно </a:t>
            </a:r>
            <a:r>
              <a:rPr lang="ru-RU" sz="2200" dirty="0"/>
              <a:t>оценить рассмотрение и решение вопроса о геномной регистрации родственников пропавших без вести.</a:t>
            </a:r>
          </a:p>
          <a:p>
            <a:pPr lvl="0"/>
            <a:r>
              <a:rPr lang="ru-RU" sz="2200" dirty="0"/>
              <a:t>Министерству обороны РФ предлагается внести изменения в Положение о Межведомственной комиссии, распространив полномочия комиссии на решение вопросов по установлению судеб всех граждан, пропавших на Северном Кавказе в зонах конфликтов.</a:t>
            </a:r>
          </a:p>
          <a:p>
            <a:pPr lvl="0"/>
            <a:r>
              <a:rPr lang="ru-RU" sz="2200" dirty="0"/>
              <a:t>Поручить РЦ СМЭ  создание оперативной геномной базы данных по гражданам, пропавшим без вести на Северном Кавказе. Издать необходимый для работы регламент.</a:t>
            </a:r>
          </a:p>
          <a:p>
            <a:pPr lvl="0"/>
            <a:r>
              <a:rPr lang="ru-RU" sz="2200" dirty="0"/>
              <a:t>Оставить Поручение Президента РФ № Пр.-1886 на контроле.</a:t>
            </a:r>
          </a:p>
          <a:p>
            <a:endParaRPr lang="ru-RU" sz="2900" dirty="0"/>
          </a:p>
          <a:p>
            <a:endParaRPr lang="ru-RU" sz="2900" b="1" dirty="0" smtClean="0"/>
          </a:p>
          <a:p>
            <a:endParaRPr lang="ru-RU" sz="2900" b="1" dirty="0"/>
          </a:p>
          <a:p>
            <a:endParaRPr lang="ru-RU" sz="2900" b="1" dirty="0" smtClean="0"/>
          </a:p>
          <a:p>
            <a:endParaRPr lang="ru-RU" sz="29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6105"/>
            <a:ext cx="7416824" cy="104265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ФЗ № 242-2008 г. «О геномной регистрации в Российской Федерации»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sz="1400" b="1" u="sng" dirty="0" smtClean="0"/>
              <a:t>Банк данных                          </a:t>
            </a:r>
          </a:p>
          <a:p>
            <a:pPr marL="0" indent="0" algn="r">
              <a:buNone/>
            </a:pPr>
            <a:r>
              <a:rPr lang="ru-RU" sz="1400" dirty="0" smtClean="0"/>
              <a:t>                - ДНК криминалитета</a:t>
            </a:r>
          </a:p>
          <a:p>
            <a:pPr marL="0" indent="0" algn="r">
              <a:buNone/>
            </a:pPr>
            <a:r>
              <a:rPr lang="ru-RU" sz="1400" dirty="0" smtClean="0"/>
              <a:t>- ДНК биологических </a:t>
            </a:r>
          </a:p>
          <a:p>
            <a:pPr marL="0" indent="0" algn="r">
              <a:buNone/>
            </a:pPr>
            <a:r>
              <a:rPr lang="ru-RU" sz="1400" dirty="0" smtClean="0"/>
              <a:t>образцов с места преступления</a:t>
            </a:r>
            <a:endParaRPr lang="ru-RU" sz="1400" dirty="0"/>
          </a:p>
          <a:p>
            <a:pPr marL="0" indent="0" algn="r">
              <a:buNone/>
            </a:pPr>
            <a:r>
              <a:rPr lang="ru-RU" sz="1400" dirty="0" smtClean="0"/>
              <a:t>    - ДНК неопознанных</a:t>
            </a:r>
          </a:p>
          <a:p>
            <a:pPr marL="0" indent="0" algn="r">
              <a:buNone/>
            </a:pPr>
            <a:r>
              <a:rPr lang="ru-RU" sz="1400" dirty="0" smtClean="0"/>
              <a:t>трупов </a:t>
            </a:r>
            <a:endParaRPr lang="ru-RU" sz="1400" dirty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59532" y="4513148"/>
            <a:ext cx="7992888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Субъекты Федерации РФ</a:t>
            </a:r>
            <a:endParaRPr lang="ru-RU" sz="2000" dirty="0"/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5487845" y="2862429"/>
            <a:ext cx="242655" cy="1650719"/>
          </a:xfrm>
          <a:prstGeom prst="up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8" name="Двойная стрелка вверх/вниз 17"/>
          <p:cNvSpPr/>
          <p:nvPr/>
        </p:nvSpPr>
        <p:spPr>
          <a:xfrm flipH="1">
            <a:off x="4260815" y="3066032"/>
            <a:ext cx="255461" cy="1447116"/>
          </a:xfrm>
          <a:prstGeom prst="up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2990232" y="2852936"/>
            <a:ext cx="234026" cy="1629695"/>
          </a:xfrm>
          <a:prstGeom prst="up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55775" y="1412776"/>
            <a:ext cx="3623087" cy="1675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Экспертно-криминалистический центр МВД РФ, ЭКЦ МВД по Ставропольскому краю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584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15616" y="2492896"/>
            <a:ext cx="1512168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ЭКЦ МВД РФ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987824" y="2492896"/>
            <a:ext cx="1368152" cy="1039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РЦСМЭ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004048" y="2492896"/>
            <a:ext cx="1368152" cy="1039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 ЦЕНТР МО РФ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804248" y="2492896"/>
            <a:ext cx="1368152" cy="1039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СК РФ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0424" y="4896679"/>
            <a:ext cx="7802016" cy="914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8000 пропавших без вести на Северном Кавказе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057061" y="3521224"/>
            <a:ext cx="714739" cy="13645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79912" y="3499518"/>
            <a:ext cx="851520" cy="13779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96136" y="3551312"/>
            <a:ext cx="786341" cy="13889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539981" y="3532110"/>
            <a:ext cx="684076" cy="13645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1384581" y="3528746"/>
            <a:ext cx="648072" cy="13487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671900" y="4077072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5" idx="4"/>
          </p:cNvCxnSpPr>
          <p:nvPr/>
        </p:nvCxnSpPr>
        <p:spPr>
          <a:xfrm flipH="1">
            <a:off x="2987824" y="3532110"/>
            <a:ext cx="684076" cy="13453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4959593" y="3536268"/>
            <a:ext cx="756084" cy="13002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6804248" y="3551312"/>
            <a:ext cx="684076" cy="13261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Заголовок 8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Молекулярно-генетические исследования и экспертизы на Северном Кавказе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402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>
                <a:solidFill>
                  <a:prstClr val="black"/>
                </a:solidFill>
              </a:rPr>
              <a:t>Некоторые результаты работы ММГЛ по содействию розыску пропавших без вести на Северном Кавказе (2007 – 2013 гг.)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Составлен единый список на сайте </a:t>
            </a:r>
            <a:r>
              <a:rPr lang="en-US" sz="2000" dirty="0" err="1">
                <a:solidFill>
                  <a:prstClr val="black"/>
                </a:solidFill>
              </a:rPr>
              <a:t>rozysk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  <a:r>
              <a:rPr lang="en-US" sz="2000" dirty="0">
                <a:solidFill>
                  <a:prstClr val="black"/>
                </a:solidFill>
              </a:rPr>
              <a:t>org</a:t>
            </a:r>
            <a:r>
              <a:rPr lang="ru-RU" sz="2000" dirty="0">
                <a:solidFill>
                  <a:prstClr val="black"/>
                </a:solidFill>
              </a:rPr>
              <a:t>, содержащий  7570 новелл о пропавших гражданах на Северном Кавказе.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Собрано анкет с прижизненной информацией – 4050.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Получено образцов для молекулярно-генетических исследований – 600.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Проведено ДНК исследований – 330, выдано генетических паспортов – 111.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Установлено судеб пропавших без вести - 25, из них идентифицировано с помощью ДНК- экспертиз– 14.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Ведутся работы по 32-м костным материалам.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Реабилитировано 339 родственников, оказана адресная материальная помощь 54 пострадавшим в конфликтах.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Проведено 8 тематических круглых столов, 18 рабочих встреч, подготовлено свыше 30 информаций в разные инстанции, создан сайт, изданы: пособие по преодолению </a:t>
            </a:r>
            <a:r>
              <a:rPr lang="ru-RU" sz="2000" dirty="0" err="1">
                <a:solidFill>
                  <a:prstClr val="black"/>
                </a:solidFill>
              </a:rPr>
              <a:t>психотравм</a:t>
            </a:r>
            <a:r>
              <a:rPr lang="ru-RU" sz="2000" dirty="0">
                <a:solidFill>
                  <a:prstClr val="black"/>
                </a:solidFill>
              </a:rPr>
              <a:t>, буклеты, тематический «Вестник», поддержаны сотни публикаций в СМИ.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46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Полевые работы в Чеченской Республике</a:t>
            </a:r>
            <a:endParaRPr lang="ru-RU" sz="2400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12" y="1600200"/>
            <a:ext cx="67305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845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</a:rPr>
              <a:t>Полевые работы </a:t>
            </a:r>
            <a:r>
              <a:rPr lang="ru-RU" sz="2400" b="1" dirty="0" smtClean="0">
                <a:solidFill>
                  <a:prstClr val="black"/>
                </a:solidFill>
              </a:rPr>
              <a:t>в РЮО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295232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280831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9"/>
            <a:ext cx="2736304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5"/>
            <a:ext cx="2736304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7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316835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Круглый стол</a:t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Некоторые </a:t>
            </a:r>
            <a:r>
              <a:rPr lang="ru-RU" sz="3100" b="1" dirty="0"/>
              <a:t>результаты совместной работы государственных структур и гражданского общества по </a:t>
            </a:r>
            <a:r>
              <a:rPr lang="ru-RU" sz="3100" b="1" dirty="0" smtClean="0"/>
              <a:t>вопросам </a:t>
            </a:r>
            <a:r>
              <a:rPr lang="ru-RU" sz="3100" b="1" dirty="0"/>
              <a:t>розыска и идентификации граждан, погибших и пропавших без вести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на Северном </a:t>
            </a:r>
            <a:r>
              <a:rPr lang="ru-RU" sz="3100" b="1" dirty="0" smtClean="0"/>
              <a:t>Кавказе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обзор за 2008 – 2013 гг</a:t>
            </a:r>
            <a:r>
              <a:rPr lang="ru-RU" dirty="0" smtClean="0">
                <a:solidFill>
                  <a:schemeClr val="tx1"/>
                </a:solidFill>
              </a:rPr>
              <a:t>.) 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60649"/>
            <a:ext cx="32194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6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/>
              <a:t>Исраилов</a:t>
            </a:r>
            <a:r>
              <a:rPr lang="ru-RU" sz="2000" b="1" dirty="0" smtClean="0"/>
              <a:t> Муса </a:t>
            </a:r>
            <a:r>
              <a:rPr lang="ru-RU" sz="2000" b="1" dirty="0" err="1" smtClean="0"/>
              <a:t>Махмаевич</a:t>
            </a:r>
            <a:r>
              <a:rPr lang="ru-RU" sz="2400" b="1" dirty="0" smtClean="0"/>
              <a:t>, </a:t>
            </a:r>
            <a:r>
              <a:rPr lang="ru-RU" sz="2000" b="1" dirty="0" smtClean="0"/>
              <a:t>пропал без вести в декабре 1994 г.</a:t>
            </a:r>
            <a:endParaRPr lang="ru-RU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403244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37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Заседание Совета при Президенте РФ по правам человека 04.09.2013 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4 сентября 2013 года в Москве состоялось заседание Совета при Президенте РФ по правам человека. От ММГЛ Президенту Российской Федерации </a:t>
            </a:r>
            <a:r>
              <a:rPr lang="ru-RU" sz="2000" dirty="0" err="1" smtClean="0"/>
              <a:t>В.В.Путину</a:t>
            </a:r>
            <a:r>
              <a:rPr lang="ru-RU" sz="2000" dirty="0" smtClean="0"/>
              <a:t> лично был передан документ с </a:t>
            </a:r>
            <a:r>
              <a:rPr lang="ru-RU" sz="2000" dirty="0"/>
              <a:t>описанием существующих проблем </a:t>
            </a:r>
            <a:r>
              <a:rPr lang="ru-RU" sz="2000" dirty="0" smtClean="0"/>
              <a:t>и предложениями </a:t>
            </a:r>
            <a:r>
              <a:rPr lang="ru-RU" sz="2000" dirty="0"/>
              <a:t>по их решению </a:t>
            </a:r>
            <a:r>
              <a:rPr lang="ru-RU" sz="2000" dirty="0" smtClean="0"/>
              <a:t>в области розыска пропавших без вести на Северном Кавказе.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38670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</a:rPr>
              <a:t>Поручение Президента РФ № Пр.-2089 от 04 09 2013 года (идет рассылка)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68052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94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Круглый стол «Проблемы розыска и идентификации на Северном Кавказе», июнь 2007 г.</a:t>
            </a:r>
            <a:endParaRPr lang="ru-RU" sz="2000" dirty="0"/>
          </a:p>
        </p:txBody>
      </p:sp>
      <p:pic>
        <p:nvPicPr>
          <p:cNvPr id="1026" name="Picture 2" descr="F:\Для презентации\DSC001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200" b="1" i="1" dirty="0">
                <a:solidFill>
                  <a:prstClr val="black"/>
                </a:solidFill>
                <a:ea typeface="+mn-ea"/>
                <a:cs typeface="+mn-cs"/>
              </a:rPr>
              <a:t>Предложения и рекомендации от 6 июня 2007 года</a:t>
            </a:r>
            <a:r>
              <a:rPr lang="ru-RU" sz="2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dirty="0">
                <a:solidFill>
                  <a:prstClr val="black"/>
                </a:solidFill>
                <a:ea typeface="+mn-ea"/>
                <a:cs typeface="+mn-cs"/>
              </a:rPr>
              <a:t>(пропавших без вести от 6 000 до 7 000 человек)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1044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sz="2600" dirty="0"/>
              <a:t>Ускорить рассмотрение законопроекта о государственной геномной регистрации </a:t>
            </a:r>
            <a:r>
              <a:rPr lang="ru-RU" sz="2600" i="1" dirty="0"/>
              <a:t>(ФЗ № 242 принят в декабре 2008 г.).</a:t>
            </a:r>
            <a:endParaRPr lang="ru-RU" sz="2600" dirty="0"/>
          </a:p>
          <a:p>
            <a:pPr lvl="0"/>
            <a:r>
              <a:rPr lang="ru-RU" sz="2600" dirty="0"/>
              <a:t>Сформировать общероссийскую структуру для координации действий в области розыска и идентификации</a:t>
            </a:r>
            <a:r>
              <a:rPr lang="ru-RU" sz="2600" i="1" dirty="0"/>
              <a:t>(В сентябре 2007 года воссоздана Межведомственная комиссия).</a:t>
            </a:r>
            <a:endParaRPr lang="ru-RU" sz="2600" dirty="0"/>
          </a:p>
          <a:p>
            <a:pPr lvl="0"/>
            <a:r>
              <a:rPr lang="ru-RU" sz="2600" dirty="0"/>
              <a:t>В Общественной палате РФ сформировать комиссию по вопросам розыска пропавших на Северном Кавказе.</a:t>
            </a:r>
          </a:p>
          <a:p>
            <a:pPr lvl="0"/>
            <a:r>
              <a:rPr lang="ru-RU" sz="2600" dirty="0"/>
              <a:t>Повысить приоритетность розыскной работы в системе МВД РФ.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86766" cy="185738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Участники Круглого </a:t>
            </a:r>
            <a:r>
              <a:rPr lang="ru-RU" sz="2200" dirty="0"/>
              <a:t>стола: </a:t>
            </a:r>
            <a:r>
              <a:rPr lang="ru-RU" sz="2200" b="1" dirty="0"/>
              <a:t>«Роль  Гуманитарного диалога между властью и обществом в мирном развитии Северного Кавказа и противодействии экстремизму</a:t>
            </a:r>
            <a:r>
              <a:rPr lang="ru-RU" sz="2200" b="1" dirty="0" smtClean="0"/>
              <a:t>. Предотвращение </a:t>
            </a:r>
            <a:r>
              <a:rPr lang="ru-RU" sz="2200" b="1" dirty="0"/>
              <a:t>похищений, розыск без вести пропавших и реабилитация пострадавших»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Москва,  июнь 2008 г.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\\Server\локальная папка\МЕРОПРИЯТИЯ 2013\РКС 04.10.2013\Для презентации\май-июнь 2008\фото_май-июнь_2008 08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73" y="1844824"/>
            <a:ext cx="6587919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Предложения и рекомендации от мая 2008 г.</a:t>
            </a:r>
            <a:r>
              <a:rPr lang="ru-RU" sz="2200" b="1" i="1" dirty="0"/>
              <a:t> 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i="1" dirty="0" smtClean="0"/>
              <a:t>( </a:t>
            </a:r>
            <a:r>
              <a:rPr lang="ru-RU" sz="2200" i="1" dirty="0"/>
              <a:t>Пропавших от 7 000 до 8 000 человек, в </a:t>
            </a:r>
            <a:r>
              <a:rPr lang="ru-RU" sz="2200" i="1" dirty="0" err="1"/>
              <a:t>т.ч</a:t>
            </a:r>
            <a:r>
              <a:rPr lang="ru-RU" sz="2200" i="1" dirty="0"/>
              <a:t>. военнослужащие, в 124 лаборатории в Ростове-на-Дону около 400 останков не военнослужащих из Чечни)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sz="2900" b="1" u="sng" dirty="0"/>
              <a:t>А. На федеральный </a:t>
            </a:r>
            <a:r>
              <a:rPr lang="ru-RU" sz="2900" b="1" u="sng" dirty="0" smtClean="0"/>
              <a:t>уровень</a:t>
            </a:r>
          </a:p>
          <a:p>
            <a:pPr marL="0" indent="0">
              <a:buNone/>
            </a:pPr>
            <a:endParaRPr lang="ru-RU" sz="2900" dirty="0"/>
          </a:p>
          <a:p>
            <a:r>
              <a:rPr lang="ru-RU" sz="2900" dirty="0"/>
              <a:t>1. Издать нормативный акт, обязывающий руководителей субъектов ЮФО решить проблему создания системы розыска в установленный срок.</a:t>
            </a:r>
          </a:p>
          <a:p>
            <a:r>
              <a:rPr lang="ru-RU" sz="2900" dirty="0"/>
              <a:t>2. Принять Государственной Думой РФ закон «О государственной геномной регистрации в РФ» (ФЗ №242).</a:t>
            </a:r>
          </a:p>
          <a:p>
            <a:r>
              <a:rPr lang="ru-RU" sz="2900" dirty="0"/>
              <a:t>3. Наделить Межведомственную комиссию при  МО РФ дополнительными полномочиями. Создать при комиссии Центр (рабочую группу) по розыску граждан, пропавших без вести на Северном Кавказе.</a:t>
            </a:r>
          </a:p>
          <a:p>
            <a:r>
              <a:rPr lang="ru-RU" sz="2900" dirty="0"/>
              <a:t>4. Принять решение о возможном привлечении к эксгумационным и идентификационным работам международных специалистов.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Предложения и рекомендации от мая 2008 г.</a:t>
            </a:r>
            <a:r>
              <a:rPr lang="ru-RU" sz="2000" b="1" i="1" dirty="0">
                <a:solidFill>
                  <a:prstClr val="black"/>
                </a:solidFill>
              </a:rPr>
              <a:t> </a:t>
            </a:r>
            <a:r>
              <a:rPr lang="ru-RU" sz="2000" b="1" i="1" dirty="0" smtClean="0">
                <a:solidFill>
                  <a:prstClr val="black"/>
                </a:solidFill>
              </a:rPr>
              <a:t/>
            </a:r>
            <a:br>
              <a:rPr lang="ru-RU" sz="2000" b="1" i="1" dirty="0" smtClean="0">
                <a:solidFill>
                  <a:prstClr val="black"/>
                </a:solidFill>
              </a:rPr>
            </a:br>
            <a:r>
              <a:rPr lang="ru-RU" sz="2000" b="1" i="1" dirty="0">
                <a:solidFill>
                  <a:prstClr val="black"/>
                </a:solidFill>
              </a:rPr>
              <a:t/>
            </a:r>
            <a:br>
              <a:rPr lang="ru-RU" sz="2000" b="1" i="1" dirty="0">
                <a:solidFill>
                  <a:prstClr val="black"/>
                </a:solidFill>
              </a:rPr>
            </a:br>
            <a:r>
              <a:rPr lang="ru-RU" sz="2000" i="1" dirty="0" smtClean="0">
                <a:solidFill>
                  <a:prstClr val="black"/>
                </a:solidFill>
              </a:rPr>
              <a:t>( </a:t>
            </a:r>
            <a:r>
              <a:rPr lang="ru-RU" sz="2000" i="1" dirty="0">
                <a:solidFill>
                  <a:prstClr val="black"/>
                </a:solidFill>
              </a:rPr>
              <a:t>Пропавших от 7 000 до 8 000 человек, в </a:t>
            </a:r>
            <a:r>
              <a:rPr lang="ru-RU" sz="2000" i="1" dirty="0" err="1">
                <a:solidFill>
                  <a:prstClr val="black"/>
                </a:solidFill>
              </a:rPr>
              <a:t>т.ч</a:t>
            </a:r>
            <a:r>
              <a:rPr lang="ru-RU" sz="2000" i="1" dirty="0">
                <a:solidFill>
                  <a:prstClr val="black"/>
                </a:solidFill>
              </a:rPr>
              <a:t>. военнослужащие, в 124 </a:t>
            </a:r>
            <a:r>
              <a:rPr lang="ru-RU" sz="2000" i="1" dirty="0" smtClean="0">
                <a:solidFill>
                  <a:prstClr val="black"/>
                </a:solidFill>
              </a:rPr>
              <a:t>  лаборатории </a:t>
            </a:r>
            <a:r>
              <a:rPr lang="ru-RU" sz="2000" i="1" dirty="0">
                <a:solidFill>
                  <a:prstClr val="black"/>
                </a:solidFill>
              </a:rPr>
              <a:t>в Ростове-на-Дону около 400 останков не военнослужащих из Чечни)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b="1" u="sng" dirty="0">
                <a:solidFill>
                  <a:prstClr val="black"/>
                </a:solidFill>
              </a:rPr>
              <a:t>Б. Для министерств и </a:t>
            </a:r>
            <a:r>
              <a:rPr lang="ru-RU" sz="2000" b="1" u="sng" dirty="0" smtClean="0">
                <a:solidFill>
                  <a:prstClr val="black"/>
                </a:solidFill>
              </a:rPr>
              <a:t>ведомств</a:t>
            </a: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1. Подготовить в установленном формате списки пропавших и направить их в Межведомственную комиссию.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2. Спецотделу штаба тыла МО РФ передать в МВД Чечни материалы на останки, не принадлежащие военнослужащим.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3. Укрепить кадровый состав розыскных подразделений МВД РФ, поднять профессиональный уровень, оснастить современными техническими средствами.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4. Развернуть на территории Северного Кавказа мобильное подразделение РЦ СМЭ.</a:t>
            </a:r>
          </a:p>
        </p:txBody>
      </p:sp>
    </p:spTree>
    <p:extLst>
      <p:ext uri="{BB962C8B-B14F-4D97-AF65-F5344CB8AC3E}">
        <p14:creationId xmlns:p14="http://schemas.microsoft.com/office/powerpoint/2010/main" val="98638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Предложения и рекомендации от мая </a:t>
            </a:r>
            <a:r>
              <a:rPr lang="ru-RU" sz="2000" b="1" dirty="0" smtClean="0">
                <a:solidFill>
                  <a:prstClr val="black"/>
                </a:solidFill>
              </a:rPr>
              <a:t>2008 г.</a:t>
            </a:r>
            <a:br>
              <a:rPr lang="ru-RU" sz="2000" b="1" dirty="0" smtClean="0">
                <a:solidFill>
                  <a:prstClr val="black"/>
                </a:solidFill>
              </a:rPr>
            </a:br>
            <a:r>
              <a:rPr lang="ru-RU" sz="2000" b="1" i="1" dirty="0">
                <a:solidFill>
                  <a:prstClr val="black"/>
                </a:solidFill>
              </a:rPr>
              <a:t/>
            </a:r>
            <a:br>
              <a:rPr lang="ru-RU" sz="2000" b="1" i="1" dirty="0">
                <a:solidFill>
                  <a:prstClr val="black"/>
                </a:solidFill>
              </a:rPr>
            </a:br>
            <a:r>
              <a:rPr lang="ru-RU" sz="1600" b="1" i="1" dirty="0" smtClean="0">
                <a:solidFill>
                  <a:prstClr val="black"/>
                </a:solidFill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</a:rPr>
              <a:t>( </a:t>
            </a:r>
            <a:r>
              <a:rPr lang="ru-RU" sz="1600" i="1" dirty="0">
                <a:solidFill>
                  <a:prstClr val="black"/>
                </a:solidFill>
              </a:rPr>
              <a:t>Пропавших от 7 000 до 8 000 человек, в </a:t>
            </a:r>
            <a:r>
              <a:rPr lang="ru-RU" sz="1600" i="1" dirty="0" err="1">
                <a:solidFill>
                  <a:prstClr val="black"/>
                </a:solidFill>
              </a:rPr>
              <a:t>т.ч</a:t>
            </a:r>
            <a:r>
              <a:rPr lang="ru-RU" sz="1600" i="1" dirty="0">
                <a:solidFill>
                  <a:prstClr val="black"/>
                </a:solidFill>
              </a:rPr>
              <a:t>. военнослужащие, в 124 лаборатории в Ростове-на-Дону около 400 останков не </a:t>
            </a:r>
            <a:r>
              <a:rPr lang="ru-RU" sz="1400" b="1" i="1" dirty="0">
                <a:solidFill>
                  <a:prstClr val="black"/>
                </a:solidFill>
              </a:rPr>
              <a:t>военнослужащих</a:t>
            </a:r>
            <a:r>
              <a:rPr lang="ru-RU" sz="1600" i="1" dirty="0">
                <a:solidFill>
                  <a:prstClr val="black"/>
                </a:solidFill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</a:rPr>
              <a:t>из Чечни</a:t>
            </a:r>
            <a:r>
              <a:rPr lang="ru-RU" sz="1600" i="1" dirty="0">
                <a:solidFill>
                  <a:prstClr val="black"/>
                </a:solidFill>
              </a:rPr>
              <a:t>)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2000" b="1" u="sng" dirty="0" smtClean="0">
                <a:solidFill>
                  <a:prstClr val="black"/>
                </a:solidFill>
              </a:rPr>
              <a:t>В</a:t>
            </a:r>
            <a:r>
              <a:rPr lang="ru-RU" sz="2000" b="1" u="sng" dirty="0">
                <a:solidFill>
                  <a:prstClr val="black"/>
                </a:solidFill>
              </a:rPr>
              <a:t>. Для Чечни, Северной Осетии и </a:t>
            </a:r>
            <a:r>
              <a:rPr lang="ru-RU" sz="2000" b="1" u="sng" dirty="0" smtClean="0">
                <a:solidFill>
                  <a:prstClr val="black"/>
                </a:solidFill>
              </a:rPr>
              <a:t>Ингушетии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1. Создать республиканские центры сбора информации о похищенных и пропавших без вести (В Департаменте ЧР создан отдел).</a:t>
            </a:r>
          </a:p>
          <a:p>
            <a:r>
              <a:rPr lang="ru-RU" sz="2000" dirty="0">
                <a:solidFill>
                  <a:prstClr val="black"/>
                </a:solidFill>
              </a:rPr>
              <a:t>2. Приступить к формированию бригад специалистов для проведения эксгумационных и идентификационных работ.</a:t>
            </a:r>
          </a:p>
          <a:p>
            <a:r>
              <a:rPr lang="ru-RU" sz="2000" dirty="0">
                <a:solidFill>
                  <a:prstClr val="black"/>
                </a:solidFill>
              </a:rPr>
              <a:t>3. Продолжить розыск мест захоронений и их паспортизацию. Активизировать розыскные работы в Пригородном районе РСО-Алания.</a:t>
            </a:r>
          </a:p>
          <a:p>
            <a:r>
              <a:rPr lang="ru-RU" sz="2000" dirty="0">
                <a:solidFill>
                  <a:prstClr val="black"/>
                </a:solidFill>
              </a:rPr>
              <a:t>4.Принять меры по поддержке родственников пропавших без вести.</a:t>
            </a:r>
          </a:p>
          <a:p>
            <a:pPr marL="0" indent="0">
              <a:buNone/>
            </a:pPr>
            <a:endParaRPr lang="ru-RU" sz="55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prstClr val="black"/>
                </a:solidFill>
              </a:rPr>
              <a:t>Предложения и рекомендации от мая 2008 г.</a:t>
            </a:r>
            <a:r>
              <a:rPr lang="ru-RU" sz="1800" b="1" i="1" dirty="0">
                <a:solidFill>
                  <a:prstClr val="black"/>
                </a:solidFill>
              </a:rPr>
              <a:t> </a:t>
            </a:r>
            <a:r>
              <a:rPr lang="ru-RU" sz="1400" b="1" i="1" dirty="0">
                <a:solidFill>
                  <a:prstClr val="black"/>
                </a:solidFill>
              </a:rPr>
              <a:t/>
            </a:r>
            <a:br>
              <a:rPr lang="ru-RU" sz="1400" b="1" i="1" dirty="0">
                <a:solidFill>
                  <a:prstClr val="black"/>
                </a:solidFill>
              </a:rPr>
            </a:br>
            <a:r>
              <a:rPr lang="ru-RU" sz="1400" b="1" i="1" dirty="0">
                <a:solidFill>
                  <a:prstClr val="black"/>
                </a:solidFill>
              </a:rPr>
              <a:t/>
            </a:r>
            <a:br>
              <a:rPr lang="ru-RU" sz="1400" b="1" i="1" dirty="0">
                <a:solidFill>
                  <a:prstClr val="black"/>
                </a:solidFill>
              </a:rPr>
            </a:br>
            <a:r>
              <a:rPr lang="ru-RU" sz="1400" b="1" i="1" dirty="0">
                <a:solidFill>
                  <a:prstClr val="black"/>
                </a:solidFill>
              </a:rPr>
              <a:t/>
            </a:r>
            <a:br>
              <a:rPr lang="ru-RU" sz="1400" b="1" i="1" dirty="0">
                <a:solidFill>
                  <a:prstClr val="black"/>
                </a:solidFill>
              </a:rPr>
            </a:br>
            <a:r>
              <a:rPr lang="ru-RU" sz="1400" b="1" i="1" dirty="0">
                <a:solidFill>
                  <a:prstClr val="black"/>
                </a:solidFill>
              </a:rPr>
              <a:t>              </a:t>
            </a:r>
            <a:r>
              <a:rPr lang="ru-RU" sz="1800" i="1" dirty="0">
                <a:solidFill>
                  <a:prstClr val="black"/>
                </a:solidFill>
              </a:rPr>
              <a:t>( Пропавших от 7 000 до 8 000 человек, в </a:t>
            </a:r>
            <a:r>
              <a:rPr lang="ru-RU" sz="1800" i="1" dirty="0" err="1">
                <a:solidFill>
                  <a:prstClr val="black"/>
                </a:solidFill>
              </a:rPr>
              <a:t>т.ч</a:t>
            </a:r>
            <a:r>
              <a:rPr lang="ru-RU" sz="1800" i="1" dirty="0">
                <a:solidFill>
                  <a:prstClr val="black"/>
                </a:solidFill>
              </a:rPr>
              <a:t>. военнослужащие, в 124 лаборатории в Ростове-на-Дону около 400 останков не военнослужащих из Чечни)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39248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600" b="1" u="sng" dirty="0">
                <a:solidFill>
                  <a:prstClr val="black"/>
                </a:solidFill>
              </a:rPr>
              <a:t>Г. Для общественных организаций (ММГЛ)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1. Провести слушания в Общественной палате РФ по вопросу предотвращения похищений и розыску без вести пропавших </a:t>
            </a:r>
            <a:r>
              <a:rPr lang="ru-RU" sz="2000" i="1" dirty="0">
                <a:solidFill>
                  <a:prstClr val="black"/>
                </a:solidFill>
              </a:rPr>
              <a:t>(проведено 3 мероприятия)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2. Завершить формирование единого списка пропавших без вести на Северном Кавказе (Список-7500, анкет 4100).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3. Проводить предварительные мероприятия по сравнению прижизненной и посмертной информации.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4. Активизировать взаимодействие с профильными НПО по вопросам розыска и предотвращения похищений.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5. Осуществлять поддержку родственников (реабилитацию прошли 410 человек, материальную помощь получили более 100).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6. Изучать и активнее использовать международный опыт по розыскной и идентификационной работе (</a:t>
            </a:r>
            <a:r>
              <a:rPr lang="en-US" sz="2000" dirty="0">
                <a:solidFill>
                  <a:prstClr val="black"/>
                </a:solidFill>
              </a:rPr>
              <a:t>ICRC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en-US" sz="2000" dirty="0">
                <a:solidFill>
                  <a:prstClr val="black"/>
                </a:solidFill>
              </a:rPr>
              <a:t>ICMP</a:t>
            </a:r>
            <a:r>
              <a:rPr lang="ru-RU" sz="2000" dirty="0">
                <a:solidFill>
                  <a:prstClr val="black"/>
                </a:solidFill>
              </a:rPr>
              <a:t> и др.)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084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871</Words>
  <Application>Microsoft Office PowerPoint</Application>
  <PresentationFormat>Экран (4:3)</PresentationFormat>
  <Paragraphs>102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 Круглый стол  Некоторые результаты совместной работы государственных структур и гражданского общества по вопросам розыска и идентификации граждан, погибших и пропавших без вести  на Северном Кавказе </vt:lpstr>
      <vt:lpstr>Круглый стол «Проблемы розыска и идентификации на Северном Кавказе», июнь 2007 г.</vt:lpstr>
      <vt:lpstr>Предложения и рекомендации от 6 июня 2007 года (пропавших без вести от 6 000 до 7 000 человек) </vt:lpstr>
      <vt:lpstr>Участники Круглого стола: «Роль  Гуманитарного диалога между властью и обществом в мирном развитии Северного Кавказа и противодействии экстремизму. Предотвращение похищений, розыск без вести пропавших и реабилитация пострадавших» Москва,  июнь 2008 г.  </vt:lpstr>
      <vt:lpstr>Предложения и рекомендации от мая 2008 г.   ( Пропавших от 7 000 до 8 000 человек, в т.ч. военнослужащие, в 124 лаборатории в Ростове-на-Дону около 400 останков не военнослужащих из Чечни) </vt:lpstr>
      <vt:lpstr>Предложения и рекомендации от мая 2008 г.   ( Пропавших от 7 000 до 8 000 человек, в т.ч. военнослужащие, в 124   лаборатории в Ростове-на-Дону около 400 останков не военнослужащих из Чечни)</vt:lpstr>
      <vt:lpstr>Предложения и рекомендации от мая 2008 г.   ( Пропавших от 7 000 до 8 000 человек, в т.ч. военнослужащие, в 124 лаборатории в Ростове-на-Дону около 400 останков не военнослужащих из Чечни)</vt:lpstr>
      <vt:lpstr>Предложения и рекомендации от мая 2008 г.                  ( Пропавших от 7 000 до 8 000 человек, в т.ч. военнослужащие, в 124 лаборатории в Ростове-на-Дону около 400 останков не военнослужащих из Чечни)</vt:lpstr>
      <vt:lpstr>Участники  Круглого стола на тему:«Пропавшие без вести: планирование и реализация совместных действий государства и гражданского общества» 21 мая 2009 год, г. Пятигорск </vt:lpstr>
      <vt:lpstr>Итоговый документ КС от 21 мая 2009 года  (В Чеченской Республике около 6 000 пропавших, в т.ч. 500 военнослужащих.По осетино-ингушскому конфликту за 15 лет из 186 пропавших не найдено ни одного) </vt:lpstr>
      <vt:lpstr>Информация Совета по правам человека и Поручение Президента РФ № Пр.- 1886 (2010 – 2011 гг)</vt:lpstr>
      <vt:lpstr>Заседание Совета при Президенте РФ по правам человека</vt:lpstr>
      <vt:lpstr>Информация Совета при Президенте РФ по правам человека. 2012 год </vt:lpstr>
      <vt:lpstr>ФЗ № 242-2008 г. «О геномной регистрации в Российской Федерации»</vt:lpstr>
      <vt:lpstr>Молекулярно-генетические исследования и экспертизы на Северном Кавказе </vt:lpstr>
      <vt:lpstr>Некоторые результаты работы ММГЛ по содействию розыску пропавших без вести на Северном Кавказе (2007 – 2013 гг.)</vt:lpstr>
      <vt:lpstr>Полевые работы в Чеченской Республике</vt:lpstr>
      <vt:lpstr>Полевые работы в РЮО</vt:lpstr>
      <vt:lpstr>Исраилов Муса Махмаевич, пропал без вести в декабре 1994 г.</vt:lpstr>
      <vt:lpstr>Заседание Совета при Президенте РФ по правам человека 04.09.2013 г. </vt:lpstr>
      <vt:lpstr>Поручение Президента РФ № Пр.-2089 от 04 09 2013 года (идет рассылка)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</dc:creator>
  <cp:lastModifiedBy>User</cp:lastModifiedBy>
  <cp:revision>86</cp:revision>
  <cp:lastPrinted>2013-10-02T13:01:47Z</cp:lastPrinted>
  <dcterms:created xsi:type="dcterms:W3CDTF">2013-09-26T17:47:14Z</dcterms:created>
  <dcterms:modified xsi:type="dcterms:W3CDTF">2013-10-03T17:58:57Z</dcterms:modified>
</cp:coreProperties>
</file>